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64" r:id="rId1"/>
    <p:sldMasterId id="2147483666" r:id="rId2"/>
    <p:sldMasterId id="2147483689" r:id="rId3"/>
  </p:sldMasterIdLst>
  <p:notesMasterIdLst>
    <p:notesMasterId r:id="rId10"/>
  </p:notesMasterIdLst>
  <p:handoutMasterIdLst>
    <p:handoutMasterId r:id="rId11"/>
  </p:handoutMasterIdLst>
  <p:sldIdLst>
    <p:sldId id="397" r:id="rId4"/>
    <p:sldId id="256" r:id="rId5"/>
    <p:sldId id="257" r:id="rId6"/>
    <p:sldId id="258" r:id="rId7"/>
    <p:sldId id="259" r:id="rId8"/>
    <p:sldId id="400" r:id="rId9"/>
  </p:sldIdLst>
  <p:sldSz cx="12190413" cy="6859588"/>
  <p:notesSz cx="6858000" cy="9144000"/>
  <p:embeddedFontLst>
    <p:embeddedFont>
      <p:font typeface="Inter-Regular" panose="020B0502030000000004" pitchFamily="34" charset="0"/>
      <p:regular r:id="rId12"/>
      <p:bold r:id="rId1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orient="horz" pos="230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BE9F1DF-2F4F-1DA0-36CB-3702EF76FB23}" name="Nikoloz Sumbadze" initials="NS" userId="661187c6ca1fbd58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F4F6"/>
    <a:srgbClr val="44B5C2"/>
    <a:srgbClr val="088F9E"/>
    <a:srgbClr val="CCEAEE"/>
    <a:srgbClr val="C5E7ED"/>
    <a:srgbClr val="009DD9"/>
    <a:srgbClr val="0F6FC6"/>
    <a:srgbClr val="ED7D31"/>
    <a:srgbClr val="9DD1EB"/>
    <a:srgbClr val="6F79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4B8CE54-D7E4-4D6C-B30F-6A91B47CCFBE}">
  <a:tblStyle styleId="{E4B8CE54-D7E4-4D6C-B30F-6A91B47CCFB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E1A51BF6-B60F-430B-B708-1F52C015F517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6266" autoAdjust="0"/>
  </p:normalViewPr>
  <p:slideViewPr>
    <p:cSldViewPr snapToGrid="0" showGuides="1">
      <p:cViewPr varScale="1">
        <p:scale>
          <a:sx n="121" d="100"/>
          <a:sy n="121" d="100"/>
        </p:scale>
        <p:origin x="720" y="176"/>
      </p:cViewPr>
      <p:guideLst>
        <p:guide pos="3840"/>
        <p:guide orient="horz" pos="230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5" d="100"/>
          <a:sy n="85" d="100"/>
        </p:scale>
        <p:origin x="3804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font" Target="fonts/font2.fntdata"/><Relationship Id="rId18" Type="http://schemas.microsoft.com/office/2018/10/relationships/authors" Target="author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font" Target="fonts/font1.fntdata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2.xml"/><Relationship Id="rId15" Type="http://schemas.openxmlformats.org/officeDocument/2006/relationships/viewProps" Target="viewProp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2154E8-5A02-4372-87F9-86AF7C66C3C8}" type="datetimeFigureOut">
              <a:rPr lang="en-US" smtClean="0">
                <a:latin typeface="Calibri" panose="020F0502020204030204" pitchFamily="34" charset="0"/>
                <a:cs typeface="Calibri" panose="020F0502020204030204" pitchFamily="34" charset="0"/>
              </a:rPr>
              <a:t>9/17/26</a:t>
            </a:fld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B55A32-4A90-42AD-A14E-E535DDA95BC0}" type="slidenum">
              <a:rPr lang="en-US" smtClean="0">
                <a:latin typeface="Calibri" panose="020F0502020204030204" pitchFamily="34" charset="0"/>
                <a:cs typeface="Calibri" panose="020F0502020204030204" pitchFamily="34" charset="0"/>
              </a:rPr>
              <a:t>‹N›</a:t>
            </a:fld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39653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5795548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42922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WF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8;p1"/>
          <p:cNvSpPr txBox="1">
            <a:spLocks noGrp="1"/>
          </p:cNvSpPr>
          <p:nvPr>
            <p:ph type="sldNum" idx="4"/>
          </p:nvPr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733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lvl="1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lvl="2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lvl="3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lvl="4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lvl="5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lvl="6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lvl="7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lvl="8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‹N›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10296806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58800" y="318030"/>
            <a:ext cx="9142413" cy="486304"/>
          </a:xfrm>
          <a:prstGeom prst="rect">
            <a:avLst/>
          </a:prstGeom>
        </p:spPr>
        <p:txBody>
          <a:bodyPr anchor="b"/>
          <a:lstStyle>
            <a:lvl1pPr algn="l">
              <a:defRPr sz="3200" b="1">
                <a:solidFill>
                  <a:srgbClr val="088F9E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1735667"/>
            <a:ext cx="9142413" cy="3523721"/>
          </a:xfrm>
          <a:prstGeom prst="rect">
            <a:avLst/>
          </a:prstGeom>
        </p:spPr>
        <p:txBody>
          <a:bodyPr/>
          <a:lstStyle>
            <a:lvl1pPr marL="342900" indent="-342900" algn="l">
              <a:buClr>
                <a:srgbClr val="44B5C2"/>
              </a:buClr>
              <a:buFont typeface="Arial" panose="020B0604020202020204" pitchFamily="34" charset="0"/>
              <a:buChar char="•"/>
              <a:defRPr sz="2400">
                <a:solidFill>
                  <a:schemeClr val="bg2">
                    <a:lumMod val="25000"/>
                  </a:schemeClr>
                </a:solidFill>
                <a:latin typeface="+mn-lt"/>
              </a:defRPr>
            </a:lvl1pPr>
            <a:lvl2pPr marL="800100" indent="-342900" algn="l">
              <a:buClr>
                <a:srgbClr val="44B5C2"/>
              </a:buClr>
              <a:buFont typeface="Arial" panose="020B0604020202020204" pitchFamily="34" charset="0"/>
              <a:buChar char="•"/>
              <a:defRPr sz="2000">
                <a:solidFill>
                  <a:schemeClr val="bg2">
                    <a:lumMod val="25000"/>
                  </a:schemeClr>
                </a:solidFill>
                <a:latin typeface="+mn-lt"/>
              </a:defRPr>
            </a:lvl2pPr>
            <a:lvl3pPr marL="1200150" indent="-285750" algn="l">
              <a:buClr>
                <a:srgbClr val="44B5C2"/>
              </a:buClr>
              <a:buFont typeface="Arial" panose="020B0604020202020204" pitchFamily="34" charset="0"/>
              <a:buChar char="•"/>
              <a:defRPr sz="1800">
                <a:solidFill>
                  <a:schemeClr val="bg2">
                    <a:lumMod val="25000"/>
                  </a:schemeClr>
                </a:solidFill>
                <a:latin typeface="+mn-lt"/>
              </a:defRPr>
            </a:lvl3pPr>
            <a:lvl4pPr marL="1657350" indent="-285750" algn="l">
              <a:buClr>
                <a:srgbClr val="44B5C2"/>
              </a:buClr>
              <a:buFont typeface="Arial" panose="020B0604020202020204" pitchFamily="34" charset="0"/>
              <a:buChar char="•"/>
              <a:defRPr sz="1600">
                <a:solidFill>
                  <a:schemeClr val="bg2">
                    <a:lumMod val="25000"/>
                  </a:schemeClr>
                </a:solidFill>
                <a:latin typeface="+mn-lt"/>
              </a:defRPr>
            </a:lvl4pPr>
            <a:lvl5pPr marL="2114550" indent="-285750" algn="l">
              <a:buClr>
                <a:srgbClr val="44B5C2"/>
              </a:buClr>
              <a:buFont typeface="Arial" panose="020B0604020202020204" pitchFamily="34" charset="0"/>
              <a:buChar char="•"/>
              <a:defRPr sz="1600">
                <a:solidFill>
                  <a:schemeClr val="bg2">
                    <a:lumMod val="25000"/>
                  </a:schemeClr>
                </a:solidFill>
                <a:latin typeface="+mn-lt"/>
              </a:defRPr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type="body" idx="13"/>
          </p:nvPr>
        </p:nvSpPr>
        <p:spPr>
          <a:xfrm>
            <a:off x="1524000" y="1049867"/>
            <a:ext cx="9142413" cy="6858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800" b="1">
                <a:solidFill>
                  <a:srgbClr val="44B5C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Google Shape;8;p1"/>
          <p:cNvSpPr txBox="1">
            <a:spLocks/>
          </p:cNvSpPr>
          <p:nvPr userDrawn="1"/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‹N›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23790866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6"/>
            <a:ext cx="5180013" cy="3999441"/>
          </a:xfrm>
          <a:prstGeom prst="rect">
            <a:avLst/>
          </a:prstGeom>
        </p:spPr>
        <p:txBody>
          <a:bodyPr/>
          <a:lstStyle>
            <a:lvl1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1pPr>
            <a:lvl2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2pPr>
            <a:lvl3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3pPr>
            <a:lvl4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4pPr>
            <a:lvl5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3" y="1825626"/>
            <a:ext cx="5181600" cy="3999441"/>
          </a:xfrm>
          <a:prstGeom prst="rect">
            <a:avLst/>
          </a:prstGeom>
        </p:spPr>
        <p:txBody>
          <a:bodyPr/>
          <a:lstStyle>
            <a:lvl1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1pPr>
            <a:lvl2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2pPr>
            <a:lvl3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3pPr>
            <a:lvl4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4pPr>
            <a:lvl5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558800" y="318030"/>
            <a:ext cx="9142413" cy="486304"/>
          </a:xfrm>
          <a:prstGeom prst="rect">
            <a:avLst/>
          </a:prstGeom>
        </p:spPr>
        <p:txBody>
          <a:bodyPr anchor="b"/>
          <a:lstStyle>
            <a:lvl1pPr algn="l">
              <a:defRPr sz="3200" b="1">
                <a:solidFill>
                  <a:srgbClr val="088F9E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idx="13"/>
          </p:nvPr>
        </p:nvSpPr>
        <p:spPr>
          <a:xfrm>
            <a:off x="838200" y="1049867"/>
            <a:ext cx="9828213" cy="6858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800" b="1">
                <a:solidFill>
                  <a:srgbClr val="44B5C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7" name="Google Shape;8;p1"/>
          <p:cNvSpPr txBox="1">
            <a:spLocks/>
          </p:cNvSpPr>
          <p:nvPr userDrawn="1"/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‹N›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35880662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1266825"/>
            <a:ext cx="6170612" cy="45958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201334"/>
            <a:ext cx="3932237" cy="36692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bg2">
                    <a:lumMod val="25000"/>
                  </a:schemeClr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558800" y="318030"/>
            <a:ext cx="9142413" cy="486304"/>
          </a:xfrm>
          <a:prstGeom prst="rect">
            <a:avLst/>
          </a:prstGeom>
        </p:spPr>
        <p:txBody>
          <a:bodyPr anchor="b"/>
          <a:lstStyle>
            <a:lvl1pPr algn="l">
              <a:defRPr sz="3200" b="1">
                <a:solidFill>
                  <a:srgbClr val="088F9E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3"/>
          </p:nvPr>
        </p:nvSpPr>
        <p:spPr>
          <a:xfrm>
            <a:off x="839788" y="1266825"/>
            <a:ext cx="3932237" cy="6858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800" b="1">
                <a:solidFill>
                  <a:srgbClr val="44B5C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0" name="Google Shape;8;p1"/>
          <p:cNvSpPr txBox="1">
            <a:spLocks/>
          </p:cNvSpPr>
          <p:nvPr userDrawn="1"/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‹N›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6671671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WF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8;p1"/>
          <p:cNvSpPr txBox="1">
            <a:spLocks noGrp="1"/>
          </p:cNvSpPr>
          <p:nvPr>
            <p:ph type="sldNum" idx="4"/>
          </p:nvPr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733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lvl="1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lvl="2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lvl="3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lvl="4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lvl="5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lvl="6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lvl="7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lvl="8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‹N›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4966830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95550" y="2886075"/>
            <a:ext cx="7191375" cy="1504950"/>
          </a:xfrm>
          <a:prstGeom prst="rect">
            <a:avLst/>
          </a:prstGeom>
        </p:spPr>
        <p:txBody>
          <a:bodyPr anchor="b"/>
          <a:lstStyle>
            <a:lvl1pPr algn="ctr">
              <a:defRPr sz="4400" b="1">
                <a:solidFill>
                  <a:srgbClr val="088F9E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95550" y="4619625"/>
            <a:ext cx="7191375" cy="63976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i="1">
                <a:solidFill>
                  <a:srgbClr val="44B5C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7938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7938"/>
            <a:ext cx="4113213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Google Shape;8;p1"/>
          <p:cNvSpPr txBox="1">
            <a:spLocks noGrp="1"/>
          </p:cNvSpPr>
          <p:nvPr>
            <p:ph type="sldNum" idx="4"/>
          </p:nvPr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733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lvl="1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lvl="2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lvl="3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lvl="4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lvl="5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lvl="6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lvl="7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lvl="8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‹N›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10724809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95550" y="2886075"/>
            <a:ext cx="7191375" cy="1504950"/>
          </a:xfrm>
          <a:prstGeom prst="rect">
            <a:avLst/>
          </a:prstGeom>
        </p:spPr>
        <p:txBody>
          <a:bodyPr anchor="b"/>
          <a:lstStyle>
            <a:lvl1pPr algn="ctr">
              <a:defRPr sz="4400" b="1">
                <a:solidFill>
                  <a:srgbClr val="088F9E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95550" y="4619625"/>
            <a:ext cx="7191375" cy="63976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i="1">
                <a:solidFill>
                  <a:srgbClr val="44B5C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7938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7938"/>
            <a:ext cx="4113213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Google Shape;8;p1"/>
          <p:cNvSpPr txBox="1">
            <a:spLocks noGrp="1"/>
          </p:cNvSpPr>
          <p:nvPr>
            <p:ph type="sldNum" idx="4"/>
          </p:nvPr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733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lvl="1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lvl="2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lvl="3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lvl="4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lvl="5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lvl="6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lvl="7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lvl="8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‹N›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15614466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6.xml"/><Relationship Id="rId4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1" cy="6859588"/>
          </a:xfrm>
          <a:prstGeom prst="rect">
            <a:avLst/>
          </a:prstGeom>
        </p:spPr>
      </p:pic>
      <p:sp>
        <p:nvSpPr>
          <p:cNvPr id="8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>
            <a:off x="1" y="0"/>
            <a:ext cx="12190412" cy="6896336"/>
          </a:xfrm>
          <a:prstGeom prst="rect">
            <a:avLst/>
          </a:prstGeom>
          <a:solidFill>
            <a:schemeClr val="bg1">
              <a:alpha val="3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sp>
        <p:nvSpPr>
          <p:cNvPr id="9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>
            <a:off x="1" y="-3850"/>
            <a:ext cx="12190412" cy="1874739"/>
          </a:xfrm>
          <a:prstGeom prst="rect">
            <a:avLst/>
          </a:prstGeom>
          <a:gradFill>
            <a:gsLst>
              <a:gs pos="0">
                <a:schemeClr val="lt1">
                  <a:alpha val="56000"/>
                </a:schemeClr>
              </a:gs>
              <a:gs pos="38000">
                <a:schemeClr val="lt1"/>
              </a:gs>
              <a:gs pos="100000">
                <a:schemeClr val="lt2">
                  <a:alpha val="0"/>
                </a:schemeClr>
              </a:gs>
            </a:gsLst>
            <a:lin ang="2700006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Title 1"/>
          <p:cNvSpPr txBox="1">
            <a:spLocks/>
          </p:cNvSpPr>
          <p:nvPr userDrawn="1"/>
        </p:nvSpPr>
        <p:spPr>
          <a:xfrm>
            <a:off x="972939" y="3366113"/>
            <a:ext cx="7478316" cy="860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spcFirstLastPara="1" vert="horz" wrap="square" lIns="132741" tIns="66371" rIns="132741" bIns="66371" numCol="1" rtlCol="0" anchor="t" anchorCtr="0" compatLnSpc="1">
            <a:prstTxWarp prst="textNoShape">
              <a:avLst/>
            </a:prstTxWarp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defTabSz="746568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SzPts val="3200"/>
              <a:buFont typeface="굴림체" pitchFamily="49" charset="-127"/>
              <a:buNone/>
              <a:defRPr lang="ko-KR" altLang="en-US" sz="5399" b="0" i="0" u="none" strike="noStrike" kern="1200" cap="none" baseline="0" dirty="0">
                <a:solidFill>
                  <a:srgbClr val="386907"/>
                </a:solidFill>
                <a:effectLst/>
                <a:latin typeface="+mj-lt"/>
                <a:ea typeface="맑은 고딕" pitchFamily="50" charset="-127"/>
                <a:cs typeface="+mj-cs"/>
                <a:sym typeface="Inter-Regular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r>
              <a:rPr lang="en-US" sz="3600" b="1" dirty="0">
                <a:solidFill>
                  <a:srgbClr val="088F9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Presentation Title, Presentation Title</a:t>
            </a:r>
            <a:endParaRPr lang="en-US" sz="3200" dirty="0">
              <a:solidFill>
                <a:srgbClr val="088F9E"/>
              </a:solidFill>
              <a:latin typeface="Calibri" panose="020F0502020204030204" pitchFamily="34" charset="0"/>
            </a:endParaRPr>
          </a:p>
        </p:txBody>
      </p:sp>
      <p:sp>
        <p:nvSpPr>
          <p:cNvPr id="11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 flipV="1">
            <a:off x="1" y="1854588"/>
            <a:ext cx="12190412" cy="45719"/>
          </a:xfrm>
          <a:prstGeom prst="rect">
            <a:avLst/>
          </a:prstGeom>
          <a:solidFill>
            <a:srgbClr val="44B5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925794" y="432250"/>
            <a:ext cx="10374269" cy="1210062"/>
            <a:chOff x="925794" y="432250"/>
            <a:chExt cx="10374269" cy="1210062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94450" y="432250"/>
              <a:ext cx="3805613" cy="1159416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5794" y="432250"/>
              <a:ext cx="4323072" cy="1210062"/>
            </a:xfrm>
            <a:prstGeom prst="rect">
              <a:avLst/>
            </a:prstGeom>
          </p:spPr>
        </p:pic>
      </p:grp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025489"/>
            <a:ext cx="12190413" cy="876898"/>
          </a:xfrm>
          <a:prstGeom prst="rect">
            <a:avLst/>
          </a:prstGeom>
        </p:spPr>
      </p:pic>
      <p:sp>
        <p:nvSpPr>
          <p:cNvPr id="16" name="Google Shape;8;p1"/>
          <p:cNvSpPr txBox="1">
            <a:spLocks/>
          </p:cNvSpPr>
          <p:nvPr userDrawn="1"/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‹N›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2492265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>
            <a:off x="1" y="1"/>
            <a:ext cx="12190412" cy="6859588"/>
          </a:xfrm>
          <a:prstGeom prst="rect">
            <a:avLst/>
          </a:prstGeom>
          <a:gradFill>
            <a:gsLst>
              <a:gs pos="0">
                <a:schemeClr val="bg1"/>
              </a:gs>
              <a:gs pos="54000">
                <a:schemeClr val="bg1"/>
              </a:gs>
              <a:gs pos="99000">
                <a:srgbClr val="E9F5F9"/>
              </a:gs>
              <a:gs pos="80000">
                <a:srgbClr val="E9F5F9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82690"/>
            <a:ext cx="12190412" cy="876898"/>
          </a:xfrm>
          <a:prstGeom prst="rect">
            <a:avLst/>
          </a:prstGeom>
        </p:spPr>
      </p:pic>
      <p:sp>
        <p:nvSpPr>
          <p:cNvPr id="9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 flipV="1">
            <a:off x="1" y="1003511"/>
            <a:ext cx="12190412" cy="45719"/>
          </a:xfrm>
          <a:prstGeom prst="rect">
            <a:avLst/>
          </a:prstGeom>
          <a:solidFill>
            <a:srgbClr val="CCEA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0712" y="249620"/>
            <a:ext cx="2931311" cy="636655"/>
          </a:xfrm>
          <a:prstGeom prst="rect">
            <a:avLst/>
          </a:prstGeom>
        </p:spPr>
      </p:pic>
      <p:sp>
        <p:nvSpPr>
          <p:cNvPr id="12" name="Google Shape;8;p1"/>
          <p:cNvSpPr txBox="1">
            <a:spLocks noGrp="1"/>
          </p:cNvSpPr>
          <p:nvPr>
            <p:ph type="sldNum" idx="4"/>
          </p:nvPr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733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lvl="1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lvl="2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lvl="3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lvl="4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lvl="5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lvl="6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lvl="7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lvl="8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‹N›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971727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70" r:id="rId2"/>
    <p:sldLayoutId id="2147483675" r:id="rId3"/>
    <p:sldLayoutId id="2147483691" r:id="rId4"/>
    <p:sldLayoutId id="2147483692" r:id="rId5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>
            <a:off x="2" y="0"/>
            <a:ext cx="12190411" cy="6857107"/>
          </a:xfrm>
          <a:prstGeom prst="rect">
            <a:avLst/>
          </a:prstGeom>
          <a:solidFill>
            <a:srgbClr val="44B5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latin typeface="Calibri" panose="020F0502020204030204" pitchFamily="34" charset="0"/>
            </a:endParaRPr>
          </a:p>
        </p:txBody>
      </p:sp>
      <p:sp>
        <p:nvSpPr>
          <p:cNvPr id="8" name="Rounded Rectangle 7"/>
          <p:cNvSpPr/>
          <p:nvPr userDrawn="1"/>
        </p:nvSpPr>
        <p:spPr>
          <a:xfrm>
            <a:off x="2510091" y="760317"/>
            <a:ext cx="7170233" cy="5341434"/>
          </a:xfrm>
          <a:prstGeom prst="roundRect">
            <a:avLst>
              <a:gd name="adj" fmla="val 9026"/>
            </a:avLst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latin typeface="Calibri" panose="020F050202020403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096"/>
            <a:ext cx="12190413" cy="6851011"/>
          </a:xfrm>
          <a:prstGeom prst="rect">
            <a:avLst/>
          </a:prstGeom>
        </p:spPr>
      </p:pic>
      <p:sp>
        <p:nvSpPr>
          <p:cNvPr id="10" name="Oval 9"/>
          <p:cNvSpPr/>
          <p:nvPr userDrawn="1"/>
        </p:nvSpPr>
        <p:spPr>
          <a:xfrm>
            <a:off x="5399460" y="1317670"/>
            <a:ext cx="1291478" cy="127680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" panose="020F0502020204030204" pitchFamily="34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8621" y="1466208"/>
            <a:ext cx="4914758" cy="1067442"/>
          </a:xfrm>
          <a:prstGeom prst="rect">
            <a:avLst/>
          </a:prstGeom>
        </p:spPr>
      </p:pic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7938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7938"/>
            <a:ext cx="4113213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3" name="Google Shape;8;p1"/>
          <p:cNvSpPr txBox="1">
            <a:spLocks noGrp="1"/>
          </p:cNvSpPr>
          <p:nvPr>
            <p:ph type="sldNum" idx="4"/>
          </p:nvPr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733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lvl="1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lvl="2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lvl="3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lvl="4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lvl="5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lvl="6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lvl="7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lvl="8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‹N›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2961663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1" cy="6859588"/>
          </a:xfrm>
          <a:prstGeom prst="rect">
            <a:avLst/>
          </a:prstGeom>
        </p:spPr>
      </p:pic>
      <p:sp>
        <p:nvSpPr>
          <p:cNvPr id="14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/>
        </p:nvSpPr>
        <p:spPr>
          <a:xfrm>
            <a:off x="-10958" y="-225020"/>
            <a:ext cx="12190412" cy="6896336"/>
          </a:xfrm>
          <a:prstGeom prst="rect">
            <a:avLst/>
          </a:prstGeom>
          <a:solidFill>
            <a:schemeClr val="bg1">
              <a:alpha val="3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sp>
        <p:nvSpPr>
          <p:cNvPr id="15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/>
        </p:nvSpPr>
        <p:spPr>
          <a:xfrm>
            <a:off x="1" y="-3850"/>
            <a:ext cx="12190412" cy="1874739"/>
          </a:xfrm>
          <a:prstGeom prst="rect">
            <a:avLst/>
          </a:prstGeom>
          <a:gradFill>
            <a:gsLst>
              <a:gs pos="0">
                <a:schemeClr val="lt1">
                  <a:alpha val="56000"/>
                </a:schemeClr>
              </a:gs>
              <a:gs pos="38000">
                <a:schemeClr val="lt1"/>
              </a:gs>
              <a:gs pos="100000">
                <a:schemeClr val="lt2">
                  <a:alpha val="0"/>
                </a:schemeClr>
              </a:gs>
            </a:gsLst>
            <a:lin ang="2700006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220717" y="3135812"/>
            <a:ext cx="11729545" cy="860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spcFirstLastPara="1" vert="horz" wrap="square" lIns="132741" tIns="66371" rIns="132741" bIns="66371" numCol="1" rtlCol="0" anchor="t" anchorCtr="0" compatLnSpc="1">
            <a:prstTxWarp prst="textNoShape">
              <a:avLst/>
            </a:prstTxWarp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defTabSz="746568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SzPts val="3200"/>
              <a:buFont typeface="굴림체" pitchFamily="49" charset="-127"/>
              <a:buNone/>
              <a:defRPr lang="ko-KR" altLang="en-US" sz="5399" b="0" i="0" u="none" strike="noStrike" kern="1200" cap="none" baseline="0" dirty="0">
                <a:solidFill>
                  <a:srgbClr val="386907"/>
                </a:solidFill>
                <a:effectLst/>
                <a:latin typeface="+mj-lt"/>
                <a:ea typeface="맑은 고딕" pitchFamily="50" charset="-127"/>
                <a:cs typeface="+mj-cs"/>
                <a:sym typeface="Inter-Regular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r>
              <a:rPr lang="en-US" sz="3600" b="1" dirty="0">
                <a:solidFill>
                  <a:srgbClr val="088F9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Evidence-based and adaptive regulation: how regulators can design frameworks that are robust, forward-looking, and capable of adjusting to uncertainty</a:t>
            </a:r>
          </a:p>
          <a:p>
            <a:endParaRPr lang="en-US" sz="3600" b="1" dirty="0">
              <a:solidFill>
                <a:srgbClr val="088F9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3600" b="1" dirty="0">
                <a:solidFill>
                  <a:srgbClr val="088F9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Clara Poletti – FSR and CERRE</a:t>
            </a:r>
            <a:endParaRPr lang="en-US" sz="3200" dirty="0">
              <a:solidFill>
                <a:srgbClr val="088F9E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/>
        </p:nvSpPr>
        <p:spPr>
          <a:xfrm flipV="1">
            <a:off x="1" y="1854588"/>
            <a:ext cx="12190412" cy="45719"/>
          </a:xfrm>
          <a:prstGeom prst="rect">
            <a:avLst/>
          </a:prstGeom>
          <a:solidFill>
            <a:srgbClr val="44B5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925794" y="432250"/>
            <a:ext cx="10374269" cy="1210062"/>
            <a:chOff x="925794" y="432250"/>
            <a:chExt cx="10374269" cy="1210062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94450" y="432250"/>
              <a:ext cx="3805613" cy="1159416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5794" y="432250"/>
              <a:ext cx="4323072" cy="1210062"/>
            </a:xfrm>
            <a:prstGeom prst="rect">
              <a:avLst/>
            </a:prstGeom>
          </p:spPr>
        </p:pic>
      </p:grpSp>
      <p:pic>
        <p:nvPicPr>
          <p:cNvPr id="16" name="Picture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025489"/>
            <a:ext cx="12190413" cy="876898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1039543" y="6517428"/>
            <a:ext cx="356379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fontAlgn="base" hangingPunct="0">
              <a:spcBef>
                <a:spcPts val="600"/>
              </a:spcBef>
              <a:spcAft>
                <a:spcPts val="600"/>
              </a:spcAft>
              <a:buClr>
                <a:srgbClr val="088F9E"/>
              </a:buClr>
            </a:pPr>
            <a:r>
              <a:rPr lang="da-DK" altLang="ko-KR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Concurrent Session 4B	 23/September/2026</a:t>
            </a:r>
          </a:p>
        </p:txBody>
      </p:sp>
    </p:spTree>
    <p:extLst>
      <p:ext uri="{BB962C8B-B14F-4D97-AF65-F5344CB8AC3E}">
        <p14:creationId xmlns:p14="http://schemas.microsoft.com/office/powerpoint/2010/main" val="27894228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fer_header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39513" y="68485"/>
            <a:ext cx="4650900" cy="88298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48640" y="272665"/>
            <a:ext cx="5973687" cy="486287"/>
          </a:xfrm>
          <a:prstGeom prst="rect">
            <a:avLst/>
          </a:prstGeom>
          <a:noFill/>
        </p:spPr>
        <p:txBody>
          <a:bodyPr wrap="none" lIns="27432" tIns="27432" rIns="27432" bIns="27432" anchor="b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 i="0" dirty="0">
                <a:solidFill>
                  <a:srgbClr val="088F9E"/>
                </a:solidFill>
                <a:latin typeface="Calibri"/>
              </a:rPr>
              <a:t>Uncertainty</a:t>
            </a:r>
            <a:r>
              <a:rPr lang="it-IT" sz="2800" b="1" i="0" dirty="0">
                <a:solidFill>
                  <a:srgbClr val="088F9E"/>
                </a:solidFill>
                <a:latin typeface="Calibri"/>
              </a:rPr>
              <a:t>: </a:t>
            </a:r>
            <a:r>
              <a:rPr lang="it-IT" sz="2800" b="1" i="0" dirty="0" err="1">
                <a:solidFill>
                  <a:srgbClr val="088F9E"/>
                </a:solidFill>
                <a:latin typeface="Calibri"/>
              </a:rPr>
              <a:t>change</a:t>
            </a:r>
            <a:r>
              <a:rPr lang="it-IT" sz="2800" b="1" i="0" dirty="0">
                <a:solidFill>
                  <a:srgbClr val="088F9E"/>
                </a:solidFill>
                <a:latin typeface="Calibri"/>
              </a:rPr>
              <a:t> in scale and nature</a:t>
            </a:r>
            <a:endParaRPr sz="2800" b="1" i="0" dirty="0">
              <a:solidFill>
                <a:srgbClr val="088F9E"/>
              </a:solidFill>
              <a:latin typeface="Calibri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566928" y="1261872"/>
            <a:ext cx="5376672" cy="4407408"/>
          </a:xfrm>
          <a:prstGeom prst="roundRect">
            <a:avLst/>
          </a:prstGeom>
          <a:solidFill>
            <a:srgbClr val="F4F8F9"/>
          </a:solidFill>
          <a:ln w="10160">
            <a:solidFill>
              <a:srgbClr val="D9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841248" y="1517904"/>
            <a:ext cx="1600200" cy="347472"/>
          </a:xfrm>
          <a:prstGeom prst="roundRect">
            <a:avLst/>
          </a:prstGeom>
          <a:solidFill>
            <a:srgbClr val="E9F7F8"/>
          </a:solidFill>
          <a:ln w="6350">
            <a:solidFill>
              <a:srgbClr val="E9F7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51884" y="1642822"/>
            <a:ext cx="5338897" cy="424732"/>
          </a:xfrm>
          <a:prstGeom prst="rect">
            <a:avLst/>
          </a:prstGeom>
          <a:noFill/>
        </p:spPr>
        <p:txBody>
          <a:bodyPr wrap="none" lIns="27432" tIns="27432" rIns="27432" bIns="27432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lang="it-IT" sz="2400" b="1" i="0" dirty="0" err="1">
                <a:solidFill>
                  <a:srgbClr val="2E3B40"/>
                </a:solidFill>
                <a:latin typeface="Calibri"/>
              </a:rPr>
              <a:t>Direction</a:t>
            </a:r>
            <a:r>
              <a:rPr lang="it-IT" sz="2400" b="1" i="0" dirty="0">
                <a:solidFill>
                  <a:srgbClr val="2E3B40"/>
                </a:solidFill>
                <a:latin typeface="Calibri"/>
              </a:rPr>
              <a:t> </a:t>
            </a:r>
            <a:r>
              <a:rPr lang="it-IT" sz="2400" b="1" i="0" dirty="0" err="1">
                <a:solidFill>
                  <a:srgbClr val="2E3B40"/>
                </a:solidFill>
                <a:latin typeface="Calibri"/>
              </a:rPr>
              <a:t>is</a:t>
            </a:r>
            <a:r>
              <a:rPr lang="it-IT" sz="2400" b="1" i="0" dirty="0">
                <a:solidFill>
                  <a:srgbClr val="2E3B40"/>
                </a:solidFill>
                <a:latin typeface="Calibri"/>
              </a:rPr>
              <a:t> clear </a:t>
            </a:r>
            <a:r>
              <a:rPr lang="it-IT" sz="2400" b="1" i="0" dirty="0" err="1">
                <a:solidFill>
                  <a:srgbClr val="2E3B40"/>
                </a:solidFill>
                <a:latin typeface="Calibri"/>
              </a:rPr>
              <a:t>but</a:t>
            </a:r>
            <a:r>
              <a:rPr lang="it-IT" sz="2400" b="1" i="0" dirty="0">
                <a:solidFill>
                  <a:srgbClr val="2E3B40"/>
                </a:solidFill>
                <a:latin typeface="Calibri"/>
              </a:rPr>
              <a:t> the </a:t>
            </a:r>
            <a:r>
              <a:rPr lang="it-IT" sz="2400" b="1" dirty="0" err="1">
                <a:solidFill>
                  <a:srgbClr val="2E3B40"/>
                </a:solidFill>
                <a:latin typeface="Calibri"/>
              </a:rPr>
              <a:t>s</a:t>
            </a:r>
            <a:r>
              <a:rPr sz="2400" b="1" i="0" dirty="0">
                <a:solidFill>
                  <a:srgbClr val="2E3B40"/>
                </a:solidFill>
                <a:latin typeface="Calibri"/>
              </a:rPr>
              <a:t>peed uncertain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1884" y="2188398"/>
            <a:ext cx="3907416" cy="424732"/>
          </a:xfrm>
          <a:prstGeom prst="rect">
            <a:avLst/>
          </a:prstGeom>
          <a:noFill/>
        </p:spPr>
        <p:txBody>
          <a:bodyPr wrap="none" lIns="27432" tIns="27432" rIns="27432" bIns="27432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lang="it-IT" sz="2400" b="1" i="0" dirty="0" err="1">
                <a:solidFill>
                  <a:srgbClr val="5B6B72"/>
                </a:solidFill>
                <a:latin typeface="Calibri"/>
              </a:rPr>
              <a:t>Example</a:t>
            </a:r>
            <a:r>
              <a:rPr lang="it-IT" sz="2400" b="1" i="0" dirty="0">
                <a:solidFill>
                  <a:srgbClr val="5B6B72"/>
                </a:solidFill>
                <a:latin typeface="Calibri"/>
              </a:rPr>
              <a:t>: </a:t>
            </a:r>
            <a:r>
              <a:rPr sz="2400" b="1" i="0" dirty="0">
                <a:solidFill>
                  <a:srgbClr val="5B6B72"/>
                </a:solidFill>
                <a:latin typeface="Calibri"/>
              </a:rPr>
              <a:t>EU electrification</a:t>
            </a:r>
            <a:r>
              <a:rPr lang="it-IT" sz="2400" b="1" i="0" dirty="0">
                <a:solidFill>
                  <a:srgbClr val="5B6B72"/>
                </a:solidFill>
                <a:latin typeface="Calibri"/>
              </a:rPr>
              <a:t> (*)</a:t>
            </a:r>
            <a:endParaRPr sz="2400" b="1" i="0" dirty="0">
              <a:solidFill>
                <a:srgbClr val="5B6B72"/>
              </a:solidFill>
              <a:latin typeface="Calibri"/>
            </a:endParaRPr>
          </a:p>
        </p:txBody>
      </p:sp>
      <p:sp>
        <p:nvSpPr>
          <p:cNvPr id="10" name="Oval 9"/>
          <p:cNvSpPr/>
          <p:nvPr/>
        </p:nvSpPr>
        <p:spPr>
          <a:xfrm>
            <a:off x="914400" y="2926080"/>
            <a:ext cx="1078992" cy="1078992"/>
          </a:xfrm>
          <a:prstGeom prst="ellipse">
            <a:avLst/>
          </a:prstGeom>
          <a:solidFill>
            <a:srgbClr val="FFFFFF"/>
          </a:solidFill>
          <a:ln w="25400">
            <a:solidFill>
              <a:srgbClr val="088F9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067123" y="3080924"/>
            <a:ext cx="773545" cy="440120"/>
          </a:xfrm>
          <a:prstGeom prst="rect">
            <a:avLst/>
          </a:prstGeom>
          <a:noFill/>
        </p:spPr>
        <p:txBody>
          <a:bodyPr wrap="none" lIns="27432" tIns="27432" rIns="27432" bIns="27432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lang="it-IT" sz="2500" b="1" i="0" dirty="0">
                <a:solidFill>
                  <a:srgbClr val="088F9E"/>
                </a:solidFill>
                <a:latin typeface="Calibri"/>
              </a:rPr>
              <a:t>≈</a:t>
            </a:r>
            <a:r>
              <a:rPr sz="2500" b="1" i="0" dirty="0">
                <a:solidFill>
                  <a:srgbClr val="088F9E"/>
                </a:solidFill>
                <a:latin typeface="Calibri"/>
              </a:rPr>
              <a:t>24%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28839" y="3384572"/>
            <a:ext cx="650113" cy="363176"/>
          </a:xfrm>
          <a:prstGeom prst="rect">
            <a:avLst/>
          </a:prstGeom>
          <a:noFill/>
        </p:spPr>
        <p:txBody>
          <a:bodyPr wrap="none" lIns="27432" tIns="27432" rIns="27432" bIns="27432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2000" b="0" i="0" dirty="0">
                <a:solidFill>
                  <a:srgbClr val="5B6B72"/>
                </a:solidFill>
                <a:latin typeface="Calibri"/>
              </a:rPr>
              <a:t>today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929983" y="3172968"/>
            <a:ext cx="457200" cy="320040"/>
          </a:xfrm>
          <a:prstGeom prst="rect">
            <a:avLst/>
          </a:prstGeom>
          <a:noFill/>
        </p:spPr>
        <p:txBody>
          <a:bodyPr wrap="none" lIns="27432" tIns="27432" rIns="27432" bIns="27432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2400" b="1" i="0" dirty="0">
                <a:solidFill>
                  <a:srgbClr val="46B7C2"/>
                </a:solidFill>
                <a:latin typeface="Calibri"/>
              </a:rPr>
              <a:t>→</a:t>
            </a:r>
          </a:p>
        </p:txBody>
      </p:sp>
      <p:sp>
        <p:nvSpPr>
          <p:cNvPr id="14" name="Oval 13"/>
          <p:cNvSpPr/>
          <p:nvPr/>
        </p:nvSpPr>
        <p:spPr>
          <a:xfrm>
            <a:off x="2336348" y="2721467"/>
            <a:ext cx="1314005" cy="1283605"/>
          </a:xfrm>
          <a:prstGeom prst="ellipse">
            <a:avLst/>
          </a:prstGeom>
          <a:solidFill>
            <a:srgbClr val="088F9E"/>
          </a:solidFill>
          <a:ln w="25400">
            <a:solidFill>
              <a:srgbClr val="088F9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2531096" y="2762286"/>
            <a:ext cx="1078992" cy="384048"/>
          </a:xfrm>
          <a:prstGeom prst="rect">
            <a:avLst/>
          </a:prstGeom>
          <a:noFill/>
        </p:spPr>
        <p:txBody>
          <a:bodyPr wrap="none" lIns="27432" tIns="27432" rIns="27432" bIns="27432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2500" b="1" i="0" dirty="0">
                <a:solidFill>
                  <a:srgbClr val="FFFFFF"/>
                </a:solidFill>
                <a:latin typeface="Calibri"/>
              </a:rPr>
              <a:t>32%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459484" y="3102668"/>
            <a:ext cx="1070100" cy="670953"/>
          </a:xfrm>
          <a:prstGeom prst="rect">
            <a:avLst/>
          </a:prstGeom>
          <a:noFill/>
        </p:spPr>
        <p:txBody>
          <a:bodyPr wrap="none" lIns="27432" tIns="27432" rIns="27432" bIns="27432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2000" b="0" i="0" dirty="0">
                <a:solidFill>
                  <a:srgbClr val="FFFFFF"/>
                </a:solidFill>
                <a:latin typeface="Calibri"/>
              </a:rPr>
              <a:t>2030</a:t>
            </a:r>
            <a:endParaRPr lang="it-IT" sz="2000" b="0" i="0" dirty="0">
              <a:solidFill>
                <a:srgbClr val="FFFFFF"/>
              </a:solidFill>
              <a:latin typeface="Calibri"/>
            </a:endParaRPr>
          </a:p>
          <a:p>
            <a:pPr algn="ctr">
              <a:lnSpc>
                <a:spcPct val="100000"/>
              </a:lnSpc>
            </a:pPr>
            <a:r>
              <a:rPr lang="it-IT" sz="2000" dirty="0" err="1">
                <a:solidFill>
                  <a:srgbClr val="FFFFFF"/>
                </a:solidFill>
                <a:latin typeface="Calibri"/>
              </a:rPr>
              <a:t>reference</a:t>
            </a:r>
            <a:endParaRPr lang="it-IT" sz="2000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070569" y="3018812"/>
            <a:ext cx="1313758" cy="363176"/>
          </a:xfrm>
          <a:prstGeom prst="rect">
            <a:avLst/>
          </a:prstGeom>
          <a:noFill/>
        </p:spPr>
        <p:txBody>
          <a:bodyPr wrap="none" lIns="27432" tIns="27432" rIns="27432" bIns="27432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2000" b="1" i="0" dirty="0">
                <a:solidFill>
                  <a:srgbClr val="2D4F6C"/>
                </a:solidFill>
                <a:latin typeface="Calibri"/>
              </a:rPr>
              <a:t>≈ +600 TWh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93091" y="3340411"/>
            <a:ext cx="2245103" cy="670953"/>
          </a:xfrm>
          <a:prstGeom prst="rect">
            <a:avLst/>
          </a:prstGeom>
          <a:noFill/>
        </p:spPr>
        <p:txBody>
          <a:bodyPr wrap="none" lIns="27432" tIns="27432" rIns="27432" bIns="27432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2000" b="1" i="0" dirty="0">
                <a:solidFill>
                  <a:srgbClr val="5B6B72"/>
                </a:solidFill>
                <a:latin typeface="Calibri"/>
              </a:rPr>
              <a:t>additional electricity
demand required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51884" y="4280952"/>
            <a:ext cx="5260351" cy="978729"/>
          </a:xfrm>
          <a:prstGeom prst="rect">
            <a:avLst/>
          </a:prstGeom>
          <a:noFill/>
        </p:spPr>
        <p:txBody>
          <a:bodyPr wrap="none" lIns="27432" tIns="27432" rIns="27432" bIns="27432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0" i="0" dirty="0">
                <a:solidFill>
                  <a:srgbClr val="5B6B72"/>
                </a:solidFill>
                <a:latin typeface="Calibri"/>
              </a:rPr>
              <a:t>The EU electrification rate </a:t>
            </a:r>
            <a:r>
              <a:rPr lang="it-IT" sz="2000" b="0" i="0" dirty="0">
                <a:solidFill>
                  <a:srgbClr val="5B6B72"/>
                </a:solidFill>
                <a:latin typeface="Calibri"/>
              </a:rPr>
              <a:t>(share of </a:t>
            </a:r>
            <a:r>
              <a:rPr lang="it-IT" sz="2000" b="0" i="0" dirty="0" err="1">
                <a:solidFill>
                  <a:srgbClr val="5B6B72"/>
                </a:solidFill>
                <a:latin typeface="Calibri"/>
              </a:rPr>
              <a:t>electricity</a:t>
            </a:r>
            <a:r>
              <a:rPr lang="it-IT" sz="2000" b="0" i="0" dirty="0">
                <a:solidFill>
                  <a:srgbClr val="5B6B72"/>
                </a:solidFill>
                <a:latin typeface="Calibri"/>
              </a:rPr>
              <a:t> on</a:t>
            </a:r>
          </a:p>
          <a:p>
            <a:pPr algn="l">
              <a:lnSpc>
                <a:spcPct val="100000"/>
              </a:lnSpc>
            </a:pPr>
            <a:r>
              <a:rPr lang="it-IT" sz="2000" dirty="0" err="1">
                <a:solidFill>
                  <a:srgbClr val="5B6B72"/>
                </a:solidFill>
                <a:latin typeface="Calibri"/>
              </a:rPr>
              <a:t>final</a:t>
            </a:r>
            <a:r>
              <a:rPr lang="it-IT" sz="2000" dirty="0">
                <a:solidFill>
                  <a:srgbClr val="5B6B72"/>
                </a:solidFill>
                <a:latin typeface="Calibri"/>
              </a:rPr>
              <a:t> energy </a:t>
            </a:r>
            <a:r>
              <a:rPr lang="it-IT" sz="2000" dirty="0" err="1">
                <a:solidFill>
                  <a:srgbClr val="5B6B72"/>
                </a:solidFill>
                <a:latin typeface="Calibri"/>
              </a:rPr>
              <a:t>consumption</a:t>
            </a:r>
            <a:r>
              <a:rPr lang="it-IT" sz="2000" dirty="0">
                <a:solidFill>
                  <a:srgbClr val="5B6B72"/>
                </a:solidFill>
                <a:latin typeface="Calibri"/>
              </a:rPr>
              <a:t>): </a:t>
            </a:r>
            <a:r>
              <a:rPr lang="it-IT" sz="2000" dirty="0" err="1">
                <a:solidFill>
                  <a:srgbClr val="5B6B72"/>
                </a:solidFill>
                <a:latin typeface="Calibri"/>
              </a:rPr>
              <a:t>broadly</a:t>
            </a:r>
            <a:r>
              <a:rPr lang="it-IT" sz="2000" dirty="0">
                <a:solidFill>
                  <a:srgbClr val="5B6B72"/>
                </a:solidFill>
                <a:latin typeface="Calibri"/>
              </a:rPr>
              <a:t> </a:t>
            </a:r>
            <a:r>
              <a:rPr sz="2000" b="0" i="0" dirty="0">
                <a:solidFill>
                  <a:srgbClr val="5B6B72"/>
                </a:solidFill>
                <a:latin typeface="Calibri"/>
              </a:rPr>
              <a:t>stagnant over </a:t>
            </a:r>
            <a:endParaRPr lang="it-IT" sz="2000" b="0" i="0" dirty="0">
              <a:solidFill>
                <a:srgbClr val="5B6B72"/>
              </a:solidFill>
              <a:latin typeface="Calibri"/>
            </a:endParaRPr>
          </a:p>
          <a:p>
            <a:pPr algn="l">
              <a:lnSpc>
                <a:spcPct val="100000"/>
              </a:lnSpc>
            </a:pPr>
            <a:r>
              <a:rPr lang="it-IT" sz="2000" b="0" i="0" dirty="0">
                <a:solidFill>
                  <a:srgbClr val="5B6B72"/>
                </a:solidFill>
                <a:latin typeface="Calibri"/>
              </a:rPr>
              <a:t>T</a:t>
            </a:r>
            <a:r>
              <a:rPr sz="2000" b="0" i="0" dirty="0">
                <a:solidFill>
                  <a:srgbClr val="5B6B72"/>
                </a:solidFill>
                <a:latin typeface="Calibri"/>
              </a:rPr>
              <a:t>he</a:t>
            </a:r>
            <a:r>
              <a:rPr lang="it-IT" sz="2000" dirty="0">
                <a:solidFill>
                  <a:srgbClr val="5B6B72"/>
                </a:solidFill>
                <a:latin typeface="Calibri"/>
              </a:rPr>
              <a:t> </a:t>
            </a:r>
            <a:r>
              <a:rPr sz="2000" b="0" i="0" dirty="0">
                <a:solidFill>
                  <a:srgbClr val="5B6B72"/>
                </a:solidFill>
                <a:latin typeface="Calibri"/>
              </a:rPr>
              <a:t>past decade.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199632" y="1261872"/>
            <a:ext cx="5376672" cy="4407408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9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6473952" y="1649600"/>
            <a:ext cx="3886200" cy="475488"/>
          </a:xfrm>
          <a:prstGeom prst="rect">
            <a:avLst/>
          </a:prstGeom>
          <a:noFill/>
        </p:spPr>
        <p:txBody>
          <a:bodyPr wrap="none" lIns="27432" tIns="27432" rIns="27432" bIns="27432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400" b="1" i="0" dirty="0">
                <a:solidFill>
                  <a:srgbClr val="2E3B40"/>
                </a:solidFill>
                <a:latin typeface="Calibri"/>
              </a:rPr>
              <a:t>Direction itself uncertain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73952" y="2174218"/>
            <a:ext cx="4803494" cy="424732"/>
          </a:xfrm>
          <a:prstGeom prst="rect">
            <a:avLst/>
          </a:prstGeom>
          <a:noFill/>
        </p:spPr>
        <p:txBody>
          <a:bodyPr wrap="none" lIns="27432" tIns="27432" rIns="27432" bIns="27432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lang="it-IT" sz="2400" b="1" i="0" dirty="0" err="1">
                <a:solidFill>
                  <a:srgbClr val="5B6B72"/>
                </a:solidFill>
                <a:latin typeface="Calibri"/>
              </a:rPr>
              <a:t>Example</a:t>
            </a:r>
            <a:r>
              <a:rPr lang="it-IT" sz="2400" b="1" i="0" dirty="0">
                <a:solidFill>
                  <a:srgbClr val="5B6B72"/>
                </a:solidFill>
                <a:latin typeface="Calibri"/>
              </a:rPr>
              <a:t>: </a:t>
            </a:r>
            <a:r>
              <a:rPr lang="it-IT" sz="2400" b="1" dirty="0">
                <a:solidFill>
                  <a:srgbClr val="5B6B72"/>
                </a:solidFill>
                <a:latin typeface="Calibri"/>
              </a:rPr>
              <a:t>h</a:t>
            </a:r>
            <a:r>
              <a:rPr sz="2400" b="1" i="0" dirty="0">
                <a:solidFill>
                  <a:srgbClr val="5B6B72"/>
                </a:solidFill>
                <a:latin typeface="Calibri"/>
              </a:rPr>
              <a:t>ow will heat </a:t>
            </a:r>
            <a:r>
              <a:rPr sz="2400" b="1" i="0" dirty="0" err="1">
                <a:solidFill>
                  <a:srgbClr val="5B6B72"/>
                </a:solidFill>
                <a:latin typeface="Calibri"/>
              </a:rPr>
              <a:t>decarbonise</a:t>
            </a:r>
            <a:r>
              <a:rPr sz="2400" b="1" i="0" dirty="0">
                <a:solidFill>
                  <a:srgbClr val="5B6B72"/>
                </a:solidFill>
                <a:latin typeface="Calibri"/>
              </a:rPr>
              <a:t>?</a:t>
            </a:r>
          </a:p>
        </p:txBody>
      </p:sp>
      <p:sp>
        <p:nvSpPr>
          <p:cNvPr id="26" name="Oval 25"/>
          <p:cNvSpPr/>
          <p:nvPr/>
        </p:nvSpPr>
        <p:spPr>
          <a:xfrm>
            <a:off x="7735824" y="2721467"/>
            <a:ext cx="1545336" cy="1351724"/>
          </a:xfrm>
          <a:prstGeom prst="ellipse">
            <a:avLst/>
          </a:prstGeom>
          <a:solidFill>
            <a:srgbClr val="E9F7F8"/>
          </a:solidFill>
          <a:ln w="25400">
            <a:solidFill>
              <a:srgbClr val="088F9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7737088" y="3102668"/>
            <a:ext cx="1570238" cy="670953"/>
          </a:xfrm>
          <a:prstGeom prst="rect">
            <a:avLst/>
          </a:prstGeom>
          <a:noFill/>
        </p:spPr>
        <p:txBody>
          <a:bodyPr wrap="none" lIns="27432" tIns="27432" rIns="27432" bIns="27432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2000" b="1" i="0" dirty="0">
                <a:solidFill>
                  <a:srgbClr val="088F9E"/>
                </a:solidFill>
                <a:latin typeface="Calibri"/>
              </a:rPr>
              <a:t>LOW-CARBON
HEAT</a:t>
            </a:r>
          </a:p>
        </p:txBody>
      </p:sp>
      <p:cxnSp>
        <p:nvCxnSpPr>
          <p:cNvPr id="28" name="Connector 27"/>
          <p:cNvCxnSpPr/>
          <p:nvPr/>
        </p:nvCxnSpPr>
        <p:spPr>
          <a:xfrm flipH="1">
            <a:off x="6876288" y="4041648"/>
            <a:ext cx="1225295" cy="557784"/>
          </a:xfrm>
          <a:prstGeom prst="line">
            <a:avLst/>
          </a:prstGeom>
          <a:ln w="25400">
            <a:solidFill>
              <a:srgbClr val="46B7C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or 28"/>
          <p:cNvCxnSpPr/>
          <p:nvPr/>
        </p:nvCxnSpPr>
        <p:spPr>
          <a:xfrm>
            <a:off x="8522208" y="4142232"/>
            <a:ext cx="0" cy="448056"/>
          </a:xfrm>
          <a:prstGeom prst="line">
            <a:avLst/>
          </a:prstGeom>
          <a:ln w="25400">
            <a:solidFill>
              <a:srgbClr val="46B7C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or 29"/>
          <p:cNvCxnSpPr/>
          <p:nvPr/>
        </p:nvCxnSpPr>
        <p:spPr>
          <a:xfrm>
            <a:off x="8933688" y="4041648"/>
            <a:ext cx="1261872" cy="557784"/>
          </a:xfrm>
          <a:prstGeom prst="line">
            <a:avLst/>
          </a:prstGeom>
          <a:ln w="25400">
            <a:solidFill>
              <a:srgbClr val="46B7C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Rounded Rectangle 30"/>
          <p:cNvSpPr/>
          <p:nvPr/>
        </p:nvSpPr>
        <p:spPr>
          <a:xfrm>
            <a:off x="6382512" y="4572000"/>
            <a:ext cx="1691640" cy="658368"/>
          </a:xfrm>
          <a:prstGeom prst="roundRect">
            <a:avLst/>
          </a:prstGeom>
          <a:solidFill>
            <a:srgbClr val="F4F8F9"/>
          </a:solidFill>
          <a:ln w="7620">
            <a:solidFill>
              <a:srgbClr val="D9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ounded Rectangle 31"/>
          <p:cNvSpPr/>
          <p:nvPr/>
        </p:nvSpPr>
        <p:spPr>
          <a:xfrm>
            <a:off x="7699248" y="4572000"/>
            <a:ext cx="1664208" cy="658368"/>
          </a:xfrm>
          <a:prstGeom prst="roundRect">
            <a:avLst/>
          </a:prstGeom>
          <a:solidFill>
            <a:srgbClr val="F4F8F9"/>
          </a:solidFill>
          <a:ln w="7620">
            <a:solidFill>
              <a:srgbClr val="D9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Rounded Rectangle 32"/>
          <p:cNvSpPr/>
          <p:nvPr/>
        </p:nvSpPr>
        <p:spPr>
          <a:xfrm>
            <a:off x="9400032" y="4572000"/>
            <a:ext cx="1810512" cy="658368"/>
          </a:xfrm>
          <a:prstGeom prst="roundRect">
            <a:avLst/>
          </a:prstGeom>
          <a:solidFill>
            <a:srgbClr val="F4F8F9"/>
          </a:solidFill>
          <a:ln w="7620">
            <a:solidFill>
              <a:srgbClr val="D9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6677252" y="4591580"/>
            <a:ext cx="1102160" cy="363176"/>
          </a:xfrm>
          <a:prstGeom prst="rect">
            <a:avLst/>
          </a:prstGeom>
          <a:noFill/>
        </p:spPr>
        <p:txBody>
          <a:bodyPr wrap="none" lIns="27432" tIns="27432" rIns="27432" bIns="27432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2000" b="1" i="0" dirty="0">
                <a:solidFill>
                  <a:srgbClr val="2E6FA3"/>
                </a:solidFill>
                <a:latin typeface="Calibri"/>
              </a:rPr>
              <a:t>Electricity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983478" y="4591580"/>
            <a:ext cx="1095748" cy="363176"/>
          </a:xfrm>
          <a:prstGeom prst="rect">
            <a:avLst/>
          </a:prstGeom>
          <a:noFill/>
        </p:spPr>
        <p:txBody>
          <a:bodyPr wrap="none" lIns="27432" tIns="27432" rIns="27432" bIns="27432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2000" b="1" i="0" dirty="0">
                <a:solidFill>
                  <a:srgbClr val="4E9B7A"/>
                </a:solidFill>
                <a:latin typeface="Calibri"/>
              </a:rPr>
              <a:t>Hydrogen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494521" y="4591580"/>
            <a:ext cx="1621533" cy="363176"/>
          </a:xfrm>
          <a:prstGeom prst="rect">
            <a:avLst/>
          </a:prstGeom>
          <a:noFill/>
        </p:spPr>
        <p:txBody>
          <a:bodyPr wrap="none" lIns="27432" tIns="27432" rIns="27432" bIns="27432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2000" b="1" i="0" dirty="0">
                <a:solidFill>
                  <a:srgbClr val="C99436"/>
                </a:solidFill>
                <a:latin typeface="Calibri"/>
              </a:rPr>
              <a:t>Heat networks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66928" y="6163657"/>
            <a:ext cx="6693435" cy="332399"/>
          </a:xfrm>
          <a:prstGeom prst="rect">
            <a:avLst/>
          </a:prstGeom>
          <a:noFill/>
        </p:spPr>
        <p:txBody>
          <a:bodyPr wrap="none" lIns="27432" tIns="27432" rIns="27432" bIns="27432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lang="it-IT" sz="1800" dirty="0">
                <a:solidFill>
                  <a:srgbClr val="5B6B72"/>
                </a:solidFill>
                <a:latin typeface="Calibri"/>
              </a:rPr>
              <a:t>* </a:t>
            </a:r>
            <a:r>
              <a:rPr lang="it-IT" sz="1800" dirty="0" err="1">
                <a:solidFill>
                  <a:srgbClr val="5B6B72"/>
                </a:solidFill>
                <a:latin typeface="Calibri"/>
              </a:rPr>
              <a:t>S</a:t>
            </a:r>
            <a:r>
              <a:rPr sz="1800" b="0" i="0" dirty="0" err="1">
                <a:solidFill>
                  <a:srgbClr val="5B6B72"/>
                </a:solidFill>
                <a:latin typeface="Calibri"/>
              </a:rPr>
              <a:t>ource</a:t>
            </a:r>
            <a:r>
              <a:rPr sz="1800" b="0" i="0" dirty="0">
                <a:solidFill>
                  <a:srgbClr val="5B6B72"/>
                </a:solidFill>
                <a:latin typeface="Calibri"/>
              </a:rPr>
              <a:t>: IEA (2026), “Delivering on the EU’s electrification ambitions”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fer_header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39513" y="68485"/>
            <a:ext cx="4650900" cy="88298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48640" y="272665"/>
            <a:ext cx="4976619" cy="486287"/>
          </a:xfrm>
          <a:prstGeom prst="rect">
            <a:avLst/>
          </a:prstGeom>
          <a:noFill/>
        </p:spPr>
        <p:txBody>
          <a:bodyPr wrap="none" lIns="27432" tIns="27432" rIns="27432" bIns="27432" anchor="b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 i="0" dirty="0">
                <a:solidFill>
                  <a:srgbClr val="088F9E"/>
                </a:solidFill>
                <a:latin typeface="Calibri"/>
              </a:rPr>
              <a:t>From optimal to robust decisions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758952"/>
            <a:ext cx="8046720" cy="310896"/>
          </a:xfrm>
          <a:prstGeom prst="rect">
            <a:avLst/>
          </a:prstGeom>
          <a:noFill/>
        </p:spPr>
        <p:txBody>
          <a:bodyPr wrap="none" lIns="27432" tIns="27432" rIns="27432" bIns="27432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0" i="0" dirty="0">
                <a:solidFill>
                  <a:srgbClr val="5B6B72"/>
                </a:solidFill>
                <a:latin typeface="Calibri"/>
              </a:rPr>
              <a:t>Under deep uncertainty, the question shifts from “What is best under the central forecast?” to “What performs reasonably well across plausible futures?”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99516" y="1217444"/>
            <a:ext cx="2560894" cy="363176"/>
          </a:xfrm>
          <a:prstGeom prst="rect">
            <a:avLst/>
          </a:prstGeom>
          <a:noFill/>
        </p:spPr>
        <p:txBody>
          <a:bodyPr wrap="none" lIns="27432" tIns="27432" rIns="27432" bIns="27432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 i="0" dirty="0">
                <a:solidFill>
                  <a:srgbClr val="5B6B72"/>
                </a:solidFill>
                <a:latin typeface="Calibri"/>
              </a:rPr>
              <a:t>ONE EXPECTED FUTURE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0" y="1199156"/>
            <a:ext cx="3380028" cy="363176"/>
          </a:xfrm>
          <a:prstGeom prst="rect">
            <a:avLst/>
          </a:prstGeom>
          <a:noFill/>
        </p:spPr>
        <p:txBody>
          <a:bodyPr wrap="none" lIns="27432" tIns="27432" rIns="27432" bIns="27432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 i="0" dirty="0">
                <a:solidFill>
                  <a:srgbClr val="5B6B72"/>
                </a:solidFill>
                <a:latin typeface="Calibri"/>
              </a:rPr>
              <a:t>RANGE OF PLAUSIBLE FUTURES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804672" y="1920240"/>
            <a:ext cx="4270248" cy="0"/>
          </a:xfrm>
          <a:prstGeom prst="line">
            <a:avLst/>
          </a:prstGeom>
          <a:ln w="12700">
            <a:solidFill>
              <a:srgbClr val="D9E1E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 flipV="1">
            <a:off x="932688" y="1572768"/>
            <a:ext cx="3785616" cy="969264"/>
          </a:xfrm>
          <a:prstGeom prst="line">
            <a:avLst/>
          </a:prstGeom>
          <a:ln w="31750">
            <a:solidFill>
              <a:srgbClr val="088F9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Oval 8"/>
          <p:cNvSpPr/>
          <p:nvPr/>
        </p:nvSpPr>
        <p:spPr>
          <a:xfrm>
            <a:off x="4526280" y="1408176"/>
            <a:ext cx="274320" cy="274320"/>
          </a:xfrm>
          <a:prstGeom prst="ellipse">
            <a:avLst/>
          </a:prstGeom>
          <a:solidFill>
            <a:srgbClr val="088F9E"/>
          </a:solidFill>
          <a:ln w="6350">
            <a:solidFill>
              <a:srgbClr val="088F9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987552" y="2520464"/>
            <a:ext cx="1751377" cy="363176"/>
          </a:xfrm>
          <a:prstGeom prst="rect">
            <a:avLst/>
          </a:prstGeom>
          <a:noFill/>
        </p:spPr>
        <p:txBody>
          <a:bodyPr wrap="none" lIns="27432" tIns="27432" rIns="27432" bIns="27432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 i="0" dirty="0">
                <a:solidFill>
                  <a:srgbClr val="088F9E"/>
                </a:solidFill>
                <a:latin typeface="Calibri"/>
              </a:rPr>
              <a:t>Central forecast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6565392" y="1920240"/>
            <a:ext cx="4718304" cy="0"/>
          </a:xfrm>
          <a:prstGeom prst="line">
            <a:avLst/>
          </a:prstGeom>
          <a:ln w="12700">
            <a:solidFill>
              <a:srgbClr val="D9E1E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 flipV="1">
            <a:off x="6748272" y="1353312"/>
            <a:ext cx="4224528" cy="987552"/>
          </a:xfrm>
          <a:prstGeom prst="line">
            <a:avLst/>
          </a:prstGeom>
          <a:ln w="25400">
            <a:solidFill>
              <a:srgbClr val="088F9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 flipV="1">
            <a:off x="6748272" y="1956816"/>
            <a:ext cx="4224528" cy="384048"/>
          </a:xfrm>
          <a:prstGeom prst="line">
            <a:avLst/>
          </a:prstGeom>
          <a:ln w="25400">
            <a:solidFill>
              <a:srgbClr val="2E6FA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6748272" y="2340864"/>
            <a:ext cx="4224528" cy="274320"/>
          </a:xfrm>
          <a:prstGeom prst="line">
            <a:avLst/>
          </a:prstGeom>
          <a:ln w="25400">
            <a:solidFill>
              <a:srgbClr val="4E9B7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784848" y="2547896"/>
            <a:ext cx="1635961" cy="363176"/>
          </a:xfrm>
          <a:prstGeom prst="rect">
            <a:avLst/>
          </a:prstGeom>
          <a:noFill/>
        </p:spPr>
        <p:txBody>
          <a:bodyPr wrap="none" lIns="27432" tIns="27432" rIns="27432" bIns="27432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 i="0" dirty="0">
                <a:solidFill>
                  <a:srgbClr val="5B6B72"/>
                </a:solidFill>
                <a:latin typeface="Calibri"/>
              </a:rPr>
              <a:t>Scenario range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112539"/>
            <a:ext cx="5212080" cy="1201659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9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890151" y="3287567"/>
            <a:ext cx="1337802" cy="363176"/>
          </a:xfrm>
          <a:prstGeom prst="rect">
            <a:avLst/>
          </a:prstGeom>
          <a:noFill/>
        </p:spPr>
        <p:txBody>
          <a:bodyPr wrap="none" lIns="27432" tIns="27432" rIns="27432" bIns="27432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2000" b="1" i="0" dirty="0">
                <a:solidFill>
                  <a:srgbClr val="088F9E"/>
                </a:solidFill>
                <a:latin typeface="Calibri"/>
              </a:rPr>
              <a:t>BUILD NOW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28188" y="3725187"/>
            <a:ext cx="3844899" cy="363176"/>
          </a:xfrm>
          <a:prstGeom prst="rect">
            <a:avLst/>
          </a:prstGeom>
          <a:noFill/>
        </p:spPr>
        <p:txBody>
          <a:bodyPr wrap="none" lIns="27432" tIns="27432" rIns="27432" bIns="27432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 i="0" dirty="0">
                <a:solidFill>
                  <a:srgbClr val="2E3B40"/>
                </a:solidFill>
                <a:latin typeface="Calibri"/>
              </a:rPr>
              <a:t>Reinforce the network immediately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095206" y="3112539"/>
            <a:ext cx="4914170" cy="1183392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9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6152501" y="3287567"/>
            <a:ext cx="1493294" cy="363176"/>
          </a:xfrm>
          <a:prstGeom prst="rect">
            <a:avLst/>
          </a:prstGeom>
          <a:noFill/>
        </p:spPr>
        <p:txBody>
          <a:bodyPr wrap="none" lIns="27432" tIns="27432" rIns="27432" bIns="27432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2000" b="1" i="0" dirty="0">
                <a:solidFill>
                  <a:srgbClr val="2D4F6C"/>
                </a:solidFill>
                <a:latin typeface="Calibri"/>
              </a:rPr>
              <a:t>FLEX + LEARN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188328" y="3722114"/>
            <a:ext cx="4771434" cy="363176"/>
          </a:xfrm>
          <a:prstGeom prst="rect">
            <a:avLst/>
          </a:prstGeom>
          <a:noFill/>
        </p:spPr>
        <p:txBody>
          <a:bodyPr wrap="none" lIns="27432" tIns="27432" rIns="27432" bIns="27432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 i="0" dirty="0">
                <a:solidFill>
                  <a:srgbClr val="2E3B40"/>
                </a:solidFill>
                <a:latin typeface="Calibri"/>
              </a:rPr>
              <a:t>Manage the constraint, observe, invest later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74320" y="4793286"/>
            <a:ext cx="11641772" cy="1007841"/>
          </a:xfrm>
          <a:prstGeom prst="rect">
            <a:avLst/>
          </a:prstGeom>
          <a:solidFill>
            <a:srgbClr val="088F9E"/>
          </a:solidFill>
          <a:ln w="6350">
            <a:solidFill>
              <a:srgbClr val="088F9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it-IT" dirty="0" err="1"/>
              <a:t>Question</a:t>
            </a:r>
            <a:r>
              <a:rPr lang="it-IT" dirty="0"/>
              <a:t> to be </a:t>
            </a:r>
            <a:r>
              <a:rPr lang="it-IT" dirty="0" err="1"/>
              <a:t>answered</a:t>
            </a:r>
            <a:r>
              <a:rPr lang="it-IT" dirty="0"/>
              <a:t>:</a:t>
            </a:r>
          </a:p>
          <a:p>
            <a:pPr algn="l"/>
            <a:r>
              <a:rPr lang="it-IT" dirty="0"/>
              <a:t>- </a:t>
            </a:r>
            <a:r>
              <a:rPr lang="it-IT" dirty="0" err="1"/>
              <a:t>not</a:t>
            </a:r>
            <a:r>
              <a:rPr lang="it-IT" dirty="0"/>
              <a:t> </a:t>
            </a:r>
            <a:r>
              <a:rPr lang="it-IT" dirty="0" err="1"/>
              <a:t>anymore</a:t>
            </a:r>
            <a:r>
              <a:rPr lang="it-IT" dirty="0"/>
              <a:t>: </a:t>
            </a:r>
            <a:r>
              <a:rPr lang="it-IT" dirty="0" err="1"/>
              <a:t>what</a:t>
            </a:r>
            <a:r>
              <a:rPr lang="it-IT" dirty="0"/>
              <a:t> </a:t>
            </a:r>
            <a:r>
              <a:rPr lang="it-IT" dirty="0" err="1"/>
              <a:t>is</a:t>
            </a:r>
            <a:r>
              <a:rPr lang="it-IT" dirty="0"/>
              <a:t> the </a:t>
            </a:r>
            <a:r>
              <a:rPr lang="it-IT" dirty="0" err="1"/>
              <a:t>optimal</a:t>
            </a:r>
            <a:r>
              <a:rPr lang="it-IT" dirty="0"/>
              <a:t> </a:t>
            </a:r>
            <a:r>
              <a:rPr lang="it-IT" dirty="0" err="1"/>
              <a:t>decision</a:t>
            </a:r>
            <a:r>
              <a:rPr lang="it-IT" dirty="0"/>
              <a:t> under </a:t>
            </a:r>
            <a:r>
              <a:rPr lang="it-IT" dirty="0" err="1"/>
              <a:t>our</a:t>
            </a:r>
            <a:r>
              <a:rPr lang="it-IT" dirty="0"/>
              <a:t> </a:t>
            </a:r>
            <a:r>
              <a:rPr lang="it-IT" dirty="0" err="1"/>
              <a:t>expected</a:t>
            </a:r>
            <a:r>
              <a:rPr lang="it-IT" dirty="0"/>
              <a:t> future?</a:t>
            </a:r>
          </a:p>
          <a:p>
            <a:pPr algn="l"/>
            <a:r>
              <a:rPr lang="it-IT" dirty="0"/>
              <a:t>- </a:t>
            </a:r>
            <a:r>
              <a:rPr lang="it-IT" dirty="0" err="1"/>
              <a:t>but</a:t>
            </a:r>
            <a:r>
              <a:rPr lang="it-IT" dirty="0"/>
              <a:t>: </a:t>
            </a:r>
            <a:r>
              <a:rPr lang="it-IT" dirty="0" err="1"/>
              <a:t>which</a:t>
            </a:r>
            <a:r>
              <a:rPr lang="it-IT" dirty="0"/>
              <a:t> </a:t>
            </a:r>
            <a:r>
              <a:rPr lang="it-IT" dirty="0" err="1"/>
              <a:t>decisions</a:t>
            </a:r>
            <a:r>
              <a:rPr lang="it-IT" dirty="0"/>
              <a:t> </a:t>
            </a:r>
            <a:r>
              <a:rPr lang="it-IT" dirty="0" err="1"/>
              <a:t>perform</a:t>
            </a:r>
            <a:r>
              <a:rPr lang="it-IT" dirty="0"/>
              <a:t> </a:t>
            </a:r>
            <a:r>
              <a:rPr lang="it-IT" dirty="0" err="1"/>
              <a:t>reasonably</a:t>
            </a:r>
            <a:r>
              <a:rPr lang="it-IT" dirty="0"/>
              <a:t> </a:t>
            </a:r>
            <a:r>
              <a:rPr lang="it-IT" dirty="0" err="1"/>
              <a:t>well</a:t>
            </a:r>
            <a:r>
              <a:rPr lang="it-IT" dirty="0"/>
              <a:t> </a:t>
            </a:r>
            <a:r>
              <a:rPr lang="it-IT" dirty="0" err="1"/>
              <a:t>across</a:t>
            </a:r>
            <a:r>
              <a:rPr lang="it-IT" dirty="0"/>
              <a:t> a </a:t>
            </a:r>
            <a:r>
              <a:rPr lang="it-IT" dirty="0" err="1"/>
              <a:t>sufficiently</a:t>
            </a:r>
            <a:r>
              <a:rPr lang="it-IT" dirty="0"/>
              <a:t> wide range of </a:t>
            </a:r>
            <a:r>
              <a:rPr lang="it-IT" dirty="0" err="1"/>
              <a:t>plausible</a:t>
            </a:r>
            <a:r>
              <a:rPr lang="it-IT" dirty="0"/>
              <a:t> futures?</a:t>
            </a:r>
          </a:p>
          <a:p>
            <a:endParaRPr lang="it-IT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ounded Rectangle 25">
            <a:extLst>
              <a:ext uri="{FF2B5EF4-FFF2-40B4-BE49-F238E27FC236}">
                <a16:creationId xmlns:a16="http://schemas.microsoft.com/office/drawing/2014/main" id="{FA5666A1-938F-9D6F-F807-08D62C09FAD0}"/>
              </a:ext>
            </a:extLst>
          </p:cNvPr>
          <p:cNvSpPr/>
          <p:nvPr/>
        </p:nvSpPr>
        <p:spPr>
          <a:xfrm>
            <a:off x="3922490" y="1725329"/>
            <a:ext cx="3154680" cy="373075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" name="Picture 1" descr="wfer_header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39513" y="68485"/>
            <a:ext cx="4650900" cy="88298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01168" y="411480"/>
            <a:ext cx="9829800" cy="4754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800" b="1" i="0">
                <a:solidFill>
                  <a:srgbClr val="088F9E"/>
                </a:solidFill>
                <a:latin typeface="Calibri"/>
              </a:rPr>
              <a:t>Evidence-based regulation must increasingly be forward-looking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1005840"/>
            <a:ext cx="12188952" cy="41148"/>
          </a:xfrm>
          <a:prstGeom prst="rect">
            <a:avLst/>
          </a:prstGeom>
          <a:solidFill>
            <a:srgbClr val="D0EC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571500" y="1708030"/>
            <a:ext cx="3154680" cy="373075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7" name="Oval 6"/>
          <p:cNvSpPr/>
          <p:nvPr/>
        </p:nvSpPr>
        <p:spPr>
          <a:xfrm>
            <a:off x="859536" y="1929384"/>
            <a:ext cx="384048" cy="384048"/>
          </a:xfrm>
          <a:prstGeom prst="ellipse">
            <a:avLst/>
          </a:prstGeom>
          <a:solidFill>
            <a:srgbClr val="088F9E"/>
          </a:solidFill>
          <a:ln>
            <a:solidFill>
              <a:srgbClr val="088F9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71600" y="1920240"/>
            <a:ext cx="2212848" cy="61555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000" b="1" i="0" dirty="0">
                <a:solidFill>
                  <a:srgbClr val="088F9E"/>
                </a:solidFill>
                <a:latin typeface="Calibri"/>
              </a:rPr>
              <a:t>Think in plausible futures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92644" y="2691664"/>
            <a:ext cx="2624328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it-IT" sz="2000" b="1" dirty="0">
                <a:solidFill>
                  <a:srgbClr val="2F3A40"/>
                </a:solidFill>
                <a:latin typeface="Calibri"/>
              </a:rPr>
              <a:t>O</a:t>
            </a:r>
            <a:r>
              <a:rPr sz="2000" b="1" i="0" dirty="0" err="1">
                <a:solidFill>
                  <a:srgbClr val="2F3A40"/>
                </a:solidFill>
                <a:latin typeface="Calibri"/>
              </a:rPr>
              <a:t>utlooks</a:t>
            </a:r>
            <a:endParaRPr sz="2000" b="1" i="0" dirty="0">
              <a:solidFill>
                <a:srgbClr val="2F3A40"/>
              </a:solidFill>
              <a:latin typeface="Calibri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14400" y="3493008"/>
            <a:ext cx="2624328" cy="31089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200" b="1" i="0" dirty="0">
                <a:solidFill>
                  <a:srgbClr val="088F9E"/>
                </a:solidFill>
                <a:latin typeface="Calibri"/>
              </a:rPr>
              <a:t>↓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4400" y="3792135"/>
            <a:ext cx="2624328" cy="61555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it-IT" sz="2000" b="1" dirty="0">
                <a:solidFill>
                  <a:srgbClr val="2F3A40"/>
                </a:solidFill>
                <a:latin typeface="Calibri"/>
              </a:rPr>
              <a:t>Risk </a:t>
            </a:r>
            <a:r>
              <a:rPr lang="it-IT" sz="2000" b="1" dirty="0" err="1">
                <a:solidFill>
                  <a:srgbClr val="2F3A40"/>
                </a:solidFill>
                <a:latin typeface="Calibri"/>
              </a:rPr>
              <a:t>based</a:t>
            </a:r>
            <a:r>
              <a:rPr lang="it-IT" sz="2000" b="1" dirty="0">
                <a:solidFill>
                  <a:srgbClr val="2F3A40"/>
                </a:solidFill>
                <a:latin typeface="Calibri"/>
              </a:rPr>
              <a:t> </a:t>
            </a:r>
            <a:r>
              <a:rPr lang="it-IT" sz="2000" b="1" dirty="0" err="1">
                <a:solidFill>
                  <a:srgbClr val="2F3A40"/>
                </a:solidFill>
                <a:latin typeface="Calibri"/>
              </a:rPr>
              <a:t>s</a:t>
            </a:r>
            <a:r>
              <a:rPr sz="2000" b="1" i="0" dirty="0" err="1">
                <a:solidFill>
                  <a:srgbClr val="2F3A40"/>
                </a:solidFill>
                <a:latin typeface="Calibri"/>
              </a:rPr>
              <a:t>cenarios</a:t>
            </a:r>
            <a:r>
              <a:rPr sz="2000" b="1" i="0" dirty="0">
                <a:solidFill>
                  <a:srgbClr val="2F3A40"/>
                </a:solidFill>
                <a:latin typeface="Calibri"/>
              </a:rPr>
              <a:t> &amp; ranges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14400" y="4474871"/>
            <a:ext cx="2651760" cy="83099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it-IT" sz="1800" b="0" i="0" dirty="0" err="1">
                <a:solidFill>
                  <a:srgbClr val="5E6D73"/>
                </a:solidFill>
                <a:latin typeface="Calibri"/>
              </a:rPr>
              <a:t>Assess</a:t>
            </a:r>
            <a:r>
              <a:rPr lang="it-IT" sz="1800" b="0" i="0" dirty="0">
                <a:solidFill>
                  <a:srgbClr val="5E6D73"/>
                </a:solidFill>
                <a:latin typeface="Calibri"/>
              </a:rPr>
              <a:t> </a:t>
            </a:r>
            <a:r>
              <a:rPr lang="it-IT" sz="1800" b="0" i="0" dirty="0" err="1">
                <a:solidFill>
                  <a:srgbClr val="5E6D73"/>
                </a:solidFill>
                <a:latin typeface="Calibri"/>
              </a:rPr>
              <a:t>probabilities</a:t>
            </a:r>
            <a:r>
              <a:rPr lang="it-IT" sz="1800" b="0" i="0" dirty="0">
                <a:solidFill>
                  <a:srgbClr val="5E6D73"/>
                </a:solidFill>
                <a:latin typeface="Calibri"/>
              </a:rPr>
              <a:t> and test </a:t>
            </a:r>
            <a:r>
              <a:rPr lang="it-IT" sz="1800" b="0" i="0" dirty="0" err="1">
                <a:solidFill>
                  <a:srgbClr val="5E6D73"/>
                </a:solidFill>
                <a:latin typeface="Calibri"/>
              </a:rPr>
              <a:t>decisions</a:t>
            </a:r>
            <a:r>
              <a:rPr lang="it-IT" sz="1800" b="0" i="0" dirty="0">
                <a:solidFill>
                  <a:srgbClr val="5E6D73"/>
                </a:solidFill>
                <a:latin typeface="Calibri"/>
              </a:rPr>
              <a:t> </a:t>
            </a:r>
            <a:r>
              <a:rPr lang="it-IT" sz="1800" b="0" i="0" dirty="0" err="1">
                <a:solidFill>
                  <a:srgbClr val="5E6D73"/>
                </a:solidFill>
                <a:latin typeface="Calibri"/>
              </a:rPr>
              <a:t>across</a:t>
            </a:r>
            <a:r>
              <a:rPr lang="it-IT" sz="1800" b="0" i="0" dirty="0">
                <a:solidFill>
                  <a:srgbClr val="5E6D73"/>
                </a:solidFill>
                <a:latin typeface="Calibri"/>
              </a:rPr>
              <a:t> </a:t>
            </a:r>
            <a:r>
              <a:rPr lang="it-IT" sz="1800" b="0" i="0" dirty="0" err="1">
                <a:solidFill>
                  <a:srgbClr val="5E6D73"/>
                </a:solidFill>
                <a:latin typeface="Calibri"/>
              </a:rPr>
              <a:t>several</a:t>
            </a:r>
            <a:r>
              <a:rPr lang="it-IT" sz="1800" b="0" i="0" dirty="0">
                <a:solidFill>
                  <a:srgbClr val="5E6D73"/>
                </a:solidFill>
                <a:latin typeface="Calibri"/>
              </a:rPr>
              <a:t> </a:t>
            </a:r>
            <a:r>
              <a:rPr lang="it-IT" sz="1800" b="0" i="0" dirty="0" err="1">
                <a:solidFill>
                  <a:srgbClr val="5E6D73"/>
                </a:solidFill>
                <a:latin typeface="Calibri"/>
              </a:rPr>
              <a:t>plausible</a:t>
            </a:r>
            <a:r>
              <a:rPr lang="it-IT" sz="1800" b="0" i="0" dirty="0">
                <a:solidFill>
                  <a:srgbClr val="5E6D73"/>
                </a:solidFill>
                <a:latin typeface="Calibri"/>
              </a:rPr>
              <a:t> futures</a:t>
            </a:r>
            <a:endParaRPr sz="1800" b="0" i="0" dirty="0">
              <a:solidFill>
                <a:srgbClr val="5E6D73"/>
              </a:solidFill>
              <a:latin typeface="Calibri"/>
            </a:endParaRPr>
          </a:p>
        </p:txBody>
      </p:sp>
      <p:sp>
        <p:nvSpPr>
          <p:cNvPr id="17" name="Oval 16"/>
          <p:cNvSpPr/>
          <p:nvPr/>
        </p:nvSpPr>
        <p:spPr>
          <a:xfrm>
            <a:off x="4270248" y="1929384"/>
            <a:ext cx="384048" cy="384048"/>
          </a:xfrm>
          <a:prstGeom prst="ellipse">
            <a:avLst/>
          </a:prstGeom>
          <a:solidFill>
            <a:srgbClr val="088F9E"/>
          </a:solidFill>
          <a:ln>
            <a:solidFill>
              <a:srgbClr val="088F9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782312" y="1920240"/>
            <a:ext cx="2212848" cy="61555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000" b="1" i="0" dirty="0">
                <a:solidFill>
                  <a:srgbClr val="088F9E"/>
                </a:solidFill>
                <a:latin typeface="Calibri"/>
              </a:rPr>
              <a:t>Broaden the information base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325112" y="2715036"/>
            <a:ext cx="2624328" cy="61555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000" b="1" i="0" dirty="0">
                <a:solidFill>
                  <a:srgbClr val="2F3A40"/>
                </a:solidFill>
                <a:latin typeface="Calibri"/>
              </a:rPr>
              <a:t>Traditional regulatory data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325112" y="3493008"/>
            <a:ext cx="2624328" cy="31089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200" b="1" i="0">
                <a:solidFill>
                  <a:srgbClr val="088F9E"/>
                </a:solidFill>
                <a:latin typeface="Calibri"/>
              </a:rPr>
              <a:t>↓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325112" y="3792135"/>
            <a:ext cx="2624328" cy="61555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000" b="1" i="0" dirty="0">
                <a:solidFill>
                  <a:srgbClr val="2F3A40"/>
                </a:solidFill>
                <a:latin typeface="Calibri"/>
              </a:rPr>
              <a:t>System + external variables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069080" y="4470482"/>
            <a:ext cx="2926080" cy="110799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800" b="0" i="0" dirty="0">
                <a:solidFill>
                  <a:srgbClr val="5E6D73"/>
                </a:solidFill>
                <a:latin typeface="Calibri"/>
              </a:rPr>
              <a:t>Track emerging drivers, even beyond the regulator’s traditional perimeter</a:t>
            </a:r>
            <a:r>
              <a:rPr lang="it-IT" sz="1800" b="0" i="0" dirty="0">
                <a:solidFill>
                  <a:srgbClr val="5E6D73"/>
                </a:solidFill>
                <a:latin typeface="Calibri"/>
              </a:rPr>
              <a:t> (</a:t>
            </a:r>
            <a:r>
              <a:rPr lang="it-IT" sz="1800" b="0" i="0" dirty="0" err="1">
                <a:solidFill>
                  <a:srgbClr val="5E6D73"/>
                </a:solidFill>
                <a:latin typeface="Calibri"/>
              </a:rPr>
              <a:t>eg</a:t>
            </a:r>
            <a:r>
              <a:rPr lang="it-IT" sz="1800" b="0" i="0" dirty="0">
                <a:solidFill>
                  <a:srgbClr val="5E6D73"/>
                </a:solidFill>
                <a:latin typeface="Calibri"/>
              </a:rPr>
              <a:t> </a:t>
            </a:r>
            <a:r>
              <a:rPr lang="it-IT" sz="1800" b="0" i="0" dirty="0" err="1">
                <a:solidFill>
                  <a:srgbClr val="5E6D73"/>
                </a:solidFill>
                <a:latin typeface="Calibri"/>
              </a:rPr>
              <a:t>environmental</a:t>
            </a:r>
            <a:r>
              <a:rPr lang="it-IT" sz="1800" b="0" i="0" dirty="0">
                <a:solidFill>
                  <a:srgbClr val="5E6D73"/>
                </a:solidFill>
                <a:latin typeface="Calibri"/>
              </a:rPr>
              <a:t> data)</a:t>
            </a:r>
            <a:r>
              <a:rPr sz="1800" b="0" i="0" dirty="0">
                <a:solidFill>
                  <a:srgbClr val="5E6D73"/>
                </a:solidFill>
                <a:latin typeface="Calibri"/>
              </a:rPr>
              <a:t>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7539513" y="1750850"/>
            <a:ext cx="3154680" cy="373075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Oval 26"/>
          <p:cNvSpPr/>
          <p:nvPr/>
        </p:nvSpPr>
        <p:spPr>
          <a:xfrm>
            <a:off x="7680960" y="1929384"/>
            <a:ext cx="384048" cy="384048"/>
          </a:xfrm>
          <a:prstGeom prst="ellipse">
            <a:avLst/>
          </a:prstGeom>
          <a:solidFill>
            <a:srgbClr val="088F9E"/>
          </a:solidFill>
          <a:ln>
            <a:solidFill>
              <a:srgbClr val="088F9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193023" y="1920240"/>
            <a:ext cx="2212848" cy="61555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000" b="1" i="0" dirty="0">
                <a:solidFill>
                  <a:srgbClr val="088F9E"/>
                </a:solidFill>
                <a:latin typeface="Calibri"/>
              </a:rPr>
              <a:t>Strengthen analytical capability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735823" y="2715036"/>
            <a:ext cx="2624328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000" b="1" i="0" dirty="0">
                <a:solidFill>
                  <a:srgbClr val="2F3A40"/>
                </a:solidFill>
                <a:latin typeface="Calibri"/>
              </a:rPr>
              <a:t>Data collection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735823" y="3493008"/>
            <a:ext cx="2624328" cy="31089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200" b="1" i="0">
                <a:solidFill>
                  <a:srgbClr val="088F9E"/>
                </a:solidFill>
                <a:latin typeface="Calibri"/>
              </a:rPr>
              <a:t>↓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735823" y="3792135"/>
            <a:ext cx="2624328" cy="61555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000" b="1" i="0" dirty="0">
                <a:solidFill>
                  <a:srgbClr val="2F3A40"/>
                </a:solidFill>
                <a:latin typeface="Calibri"/>
              </a:rPr>
              <a:t>Interpretation &amp; integration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680960" y="4407688"/>
            <a:ext cx="2651760" cy="110799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800" b="0" i="0" dirty="0">
                <a:solidFill>
                  <a:srgbClr val="5E6D73"/>
                </a:solidFill>
                <a:latin typeface="Calibri"/>
              </a:rPr>
              <a:t>Combine information from different sources and disciplines</a:t>
            </a:r>
            <a:r>
              <a:rPr lang="it-IT" sz="1800" b="0" i="0" dirty="0">
                <a:solidFill>
                  <a:srgbClr val="5E6D73"/>
                </a:solidFill>
                <a:latin typeface="Calibri"/>
              </a:rPr>
              <a:t>. </a:t>
            </a:r>
            <a:r>
              <a:rPr lang="it-IT" sz="1800" dirty="0">
                <a:solidFill>
                  <a:srgbClr val="5E6D73"/>
                </a:solidFill>
                <a:latin typeface="Calibri"/>
              </a:rPr>
              <a:t>Change of </a:t>
            </a:r>
            <a:r>
              <a:rPr lang="it-IT" sz="1800" dirty="0" err="1">
                <a:solidFill>
                  <a:srgbClr val="5E6D73"/>
                </a:solidFill>
                <a:latin typeface="Calibri"/>
              </a:rPr>
              <a:t>NRAs</a:t>
            </a:r>
            <a:r>
              <a:rPr lang="it-IT" sz="1800" dirty="0">
                <a:solidFill>
                  <a:srgbClr val="5E6D73"/>
                </a:solidFill>
                <a:latin typeface="Calibri"/>
              </a:rPr>
              <a:t> technical skills </a:t>
            </a:r>
            <a:r>
              <a:rPr lang="it-IT" sz="1800" dirty="0" err="1">
                <a:solidFill>
                  <a:srgbClr val="5E6D73"/>
                </a:solidFill>
                <a:latin typeface="Calibri"/>
              </a:rPr>
              <a:t>required</a:t>
            </a:r>
            <a:r>
              <a:rPr lang="it-IT" sz="1800" dirty="0">
                <a:solidFill>
                  <a:srgbClr val="5E6D73"/>
                </a:solidFill>
                <a:latin typeface="Calibri"/>
              </a:rPr>
              <a:t>?</a:t>
            </a:r>
            <a:r>
              <a:rPr sz="1800" b="0" i="0" dirty="0">
                <a:solidFill>
                  <a:srgbClr val="5E6D73"/>
                </a:solidFill>
                <a:latin typeface="Calibri"/>
              </a:rPr>
              <a:t>.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804672" y="5687568"/>
            <a:ext cx="10561320" cy="420624"/>
          </a:xfrm>
          <a:prstGeom prst="roundRect">
            <a:avLst/>
          </a:prstGeom>
          <a:solidFill>
            <a:srgbClr val="088F9E"/>
          </a:solidFill>
          <a:ln>
            <a:solidFill>
              <a:srgbClr val="088F9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1005840" y="5769864"/>
            <a:ext cx="10149840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2000" b="1" i="0" dirty="0">
                <a:solidFill>
                  <a:srgbClr val="FFFFFF"/>
                </a:solidFill>
                <a:latin typeface="Calibri"/>
              </a:rPr>
              <a:t>Better information can reduce uncertainty. It cannot eliminate it</a:t>
            </a:r>
            <a:r>
              <a:rPr lang="it-IT" sz="2000" b="1" i="0" dirty="0">
                <a:solidFill>
                  <a:srgbClr val="FFFFFF"/>
                </a:solidFill>
                <a:latin typeface="Calibri"/>
              </a:rPr>
              <a:t>. How to handle </a:t>
            </a:r>
            <a:r>
              <a:rPr lang="it-IT" sz="2000" b="1" i="0" dirty="0" err="1">
                <a:solidFill>
                  <a:srgbClr val="FFFFFF"/>
                </a:solidFill>
                <a:latin typeface="Calibri"/>
              </a:rPr>
              <a:t>residual</a:t>
            </a:r>
            <a:r>
              <a:rPr lang="it-IT" sz="2000" b="1" i="0" dirty="0">
                <a:solidFill>
                  <a:srgbClr val="FFFFFF"/>
                </a:solidFill>
                <a:latin typeface="Calibri"/>
              </a:rPr>
              <a:t> risk?</a:t>
            </a:r>
            <a:endParaRPr sz="2000" b="1" i="0" dirty="0">
              <a:solidFill>
                <a:srgbClr val="FFFFFF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fer_header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39513" y="68485"/>
            <a:ext cx="4650900" cy="88298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48640" y="272665"/>
            <a:ext cx="5882316" cy="486287"/>
          </a:xfrm>
          <a:prstGeom prst="rect">
            <a:avLst/>
          </a:prstGeom>
          <a:noFill/>
        </p:spPr>
        <p:txBody>
          <a:bodyPr wrap="none" lIns="27432" tIns="27432" rIns="27432" bIns="27432" anchor="b">
            <a:spAutoFit/>
          </a:bodyPr>
          <a:lstStyle/>
          <a:p>
            <a:pPr algn="l">
              <a:lnSpc>
                <a:spcPct val="100000"/>
              </a:lnSpc>
            </a:pPr>
            <a:r>
              <a:rPr sz="2800" b="1" i="0" dirty="0">
                <a:solidFill>
                  <a:srgbClr val="088F9E"/>
                </a:solidFill>
                <a:latin typeface="Calibri"/>
              </a:rPr>
              <a:t>Adaptation should be designed ex ante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49808" y="1517904"/>
            <a:ext cx="2176272" cy="1353312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9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859536" y="1682496"/>
            <a:ext cx="384048" cy="384048"/>
          </a:xfrm>
          <a:prstGeom prst="ellipse">
            <a:avLst/>
          </a:prstGeom>
          <a:solidFill>
            <a:srgbClr val="088F9E"/>
          </a:solidFill>
          <a:ln w="10160">
            <a:solidFill>
              <a:srgbClr val="088F9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59536" y="1746504"/>
            <a:ext cx="384048" cy="182880"/>
          </a:xfrm>
          <a:prstGeom prst="rect">
            <a:avLst/>
          </a:prstGeom>
          <a:noFill/>
        </p:spPr>
        <p:txBody>
          <a:bodyPr wrap="none" lIns="27432" tIns="27432" rIns="27432" bIns="27432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5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71600" y="1610636"/>
            <a:ext cx="1134221" cy="363176"/>
          </a:xfrm>
          <a:prstGeom prst="rect">
            <a:avLst/>
          </a:prstGeom>
          <a:noFill/>
        </p:spPr>
        <p:txBody>
          <a:bodyPr wrap="none" lIns="27432" tIns="27432" rIns="27432" bIns="27432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 i="0" dirty="0">
                <a:solidFill>
                  <a:srgbClr val="2D4F6C"/>
                </a:solidFill>
                <a:latin typeface="Calibri"/>
              </a:rPr>
              <a:t>MONITOR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80944" y="1920240"/>
            <a:ext cx="365760" cy="310896"/>
          </a:xfrm>
          <a:prstGeom prst="rect">
            <a:avLst/>
          </a:prstGeom>
          <a:noFill/>
        </p:spPr>
        <p:txBody>
          <a:bodyPr wrap="none" lIns="27432" tIns="27432" rIns="27432" bIns="27432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2100" b="1" i="0">
                <a:solidFill>
                  <a:srgbClr val="46B7C2"/>
                </a:solidFill>
                <a:latin typeface="Calibri"/>
              </a:rPr>
              <a:t>→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419856" y="1517904"/>
            <a:ext cx="2176272" cy="1353312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9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3529584" y="1682496"/>
            <a:ext cx="384048" cy="384048"/>
          </a:xfrm>
          <a:prstGeom prst="ellipse">
            <a:avLst/>
          </a:prstGeom>
          <a:solidFill>
            <a:srgbClr val="088F9E"/>
          </a:solidFill>
          <a:ln w="10160">
            <a:solidFill>
              <a:srgbClr val="088F9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3529584" y="1746504"/>
            <a:ext cx="384048" cy="182880"/>
          </a:xfrm>
          <a:prstGeom prst="rect">
            <a:avLst/>
          </a:prstGeom>
          <a:noFill/>
        </p:spPr>
        <p:txBody>
          <a:bodyPr wrap="none" lIns="27432" tIns="27432" rIns="27432" bIns="27432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5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041648" y="1610636"/>
            <a:ext cx="991553" cy="363176"/>
          </a:xfrm>
          <a:prstGeom prst="rect">
            <a:avLst/>
          </a:prstGeom>
          <a:noFill/>
        </p:spPr>
        <p:txBody>
          <a:bodyPr wrap="none" lIns="27432" tIns="27432" rIns="27432" bIns="27432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 i="0" dirty="0">
                <a:solidFill>
                  <a:srgbClr val="2D4F6C"/>
                </a:solidFill>
                <a:latin typeface="Calibri"/>
              </a:rPr>
              <a:t>TRIGGER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650992" y="1920240"/>
            <a:ext cx="365760" cy="310896"/>
          </a:xfrm>
          <a:prstGeom prst="rect">
            <a:avLst/>
          </a:prstGeom>
          <a:noFill/>
        </p:spPr>
        <p:txBody>
          <a:bodyPr wrap="none" lIns="27432" tIns="27432" rIns="27432" bIns="27432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2100" b="1" i="0">
                <a:solidFill>
                  <a:srgbClr val="46B7C2"/>
                </a:solidFill>
                <a:latin typeface="Calibri"/>
              </a:rPr>
              <a:t>→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089904" y="1517904"/>
            <a:ext cx="2176272" cy="1353312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9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Oval 17"/>
          <p:cNvSpPr/>
          <p:nvPr/>
        </p:nvSpPr>
        <p:spPr>
          <a:xfrm>
            <a:off x="6199632" y="1682496"/>
            <a:ext cx="384048" cy="384048"/>
          </a:xfrm>
          <a:prstGeom prst="ellipse">
            <a:avLst/>
          </a:prstGeom>
          <a:solidFill>
            <a:srgbClr val="088F9E"/>
          </a:solidFill>
          <a:ln w="10160">
            <a:solidFill>
              <a:srgbClr val="088F9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6199632" y="1746504"/>
            <a:ext cx="384048" cy="182880"/>
          </a:xfrm>
          <a:prstGeom prst="rect">
            <a:avLst/>
          </a:prstGeom>
          <a:noFill/>
        </p:spPr>
        <p:txBody>
          <a:bodyPr wrap="none" lIns="27432" tIns="27432" rIns="27432" bIns="27432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5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711696" y="1610636"/>
            <a:ext cx="872931" cy="363176"/>
          </a:xfrm>
          <a:prstGeom prst="rect">
            <a:avLst/>
          </a:prstGeom>
          <a:noFill/>
        </p:spPr>
        <p:txBody>
          <a:bodyPr wrap="none" lIns="27432" tIns="27432" rIns="27432" bIns="27432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 i="0" dirty="0">
                <a:solidFill>
                  <a:srgbClr val="2D4F6C"/>
                </a:solidFill>
                <a:latin typeface="Calibri"/>
              </a:rPr>
              <a:t>ADJUST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321040" y="1920240"/>
            <a:ext cx="365760" cy="310896"/>
          </a:xfrm>
          <a:prstGeom prst="rect">
            <a:avLst/>
          </a:prstGeom>
          <a:noFill/>
        </p:spPr>
        <p:txBody>
          <a:bodyPr wrap="none" lIns="27432" tIns="27432" rIns="27432" bIns="27432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2100" b="1" i="0">
                <a:solidFill>
                  <a:srgbClr val="46B7C2"/>
                </a:solidFill>
                <a:latin typeface="Calibri"/>
              </a:rPr>
              <a:t>→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759952" y="1517904"/>
            <a:ext cx="2176272" cy="1353312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9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Oval 23"/>
          <p:cNvSpPr/>
          <p:nvPr/>
        </p:nvSpPr>
        <p:spPr>
          <a:xfrm>
            <a:off x="8869680" y="1682496"/>
            <a:ext cx="384048" cy="384048"/>
          </a:xfrm>
          <a:prstGeom prst="ellipse">
            <a:avLst/>
          </a:prstGeom>
          <a:solidFill>
            <a:srgbClr val="088F9E"/>
          </a:solidFill>
          <a:ln w="10160">
            <a:solidFill>
              <a:srgbClr val="088F9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8869680" y="1746504"/>
            <a:ext cx="384048" cy="182880"/>
          </a:xfrm>
          <a:prstGeom prst="rect">
            <a:avLst/>
          </a:prstGeom>
          <a:noFill/>
        </p:spPr>
        <p:txBody>
          <a:bodyPr wrap="none" lIns="27432" tIns="27432" rIns="27432" bIns="27432" anchor="ctr">
            <a:spAutoFit/>
          </a:bodyPr>
          <a:lstStyle/>
          <a:p>
            <a:pPr algn="ctr">
              <a:lnSpc>
                <a:spcPct val="100000"/>
              </a:lnSpc>
            </a:pPr>
            <a:r>
              <a:rPr sz="950" b="1" i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381744" y="1610636"/>
            <a:ext cx="903389" cy="363176"/>
          </a:xfrm>
          <a:prstGeom prst="rect">
            <a:avLst/>
          </a:prstGeom>
          <a:noFill/>
        </p:spPr>
        <p:txBody>
          <a:bodyPr wrap="none" lIns="27432" tIns="27432" rIns="27432" bIns="27432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2000" b="1" i="0" dirty="0">
                <a:solidFill>
                  <a:srgbClr val="2D4F6C"/>
                </a:solidFill>
                <a:latin typeface="Calibri"/>
              </a:rPr>
              <a:t>REVIEW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86384" y="3252207"/>
            <a:ext cx="2772490" cy="317010"/>
          </a:xfrm>
          <a:prstGeom prst="rect">
            <a:avLst/>
          </a:prstGeom>
          <a:noFill/>
        </p:spPr>
        <p:txBody>
          <a:bodyPr wrap="none" lIns="27432" tIns="27432" rIns="27432" bIns="27432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lang="it-IT" sz="1700" b="1" i="0" dirty="0">
                <a:solidFill>
                  <a:srgbClr val="2E3B40"/>
                </a:solidFill>
                <a:latin typeface="Calibri"/>
              </a:rPr>
              <a:t>Some </a:t>
            </a:r>
            <a:r>
              <a:rPr lang="it-IT" sz="1700" b="1" dirty="0">
                <a:solidFill>
                  <a:srgbClr val="2E3B40"/>
                </a:solidFill>
                <a:latin typeface="Calibri"/>
              </a:rPr>
              <a:t>e</a:t>
            </a:r>
            <a:r>
              <a:rPr sz="1700" b="1" i="0" dirty="0" err="1">
                <a:solidFill>
                  <a:srgbClr val="2E3B40"/>
                </a:solidFill>
                <a:latin typeface="Calibri"/>
              </a:rPr>
              <a:t>xamples</a:t>
            </a:r>
            <a:r>
              <a:rPr sz="1700" b="1" i="0" dirty="0">
                <a:solidFill>
                  <a:srgbClr val="2E3B40"/>
                </a:solidFill>
                <a:latin typeface="Calibri"/>
              </a:rPr>
              <a:t> already in use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786384" y="3675887"/>
            <a:ext cx="2907792" cy="1353312"/>
          </a:xfrm>
          <a:prstGeom prst="roundRect">
            <a:avLst/>
          </a:prstGeom>
          <a:solidFill>
            <a:srgbClr val="F4F8F9"/>
          </a:solidFill>
          <a:ln w="8890">
            <a:solidFill>
              <a:srgbClr val="D9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Rounded Rectangle 32"/>
          <p:cNvSpPr/>
          <p:nvPr/>
        </p:nvSpPr>
        <p:spPr>
          <a:xfrm>
            <a:off x="4041648" y="3675887"/>
            <a:ext cx="2907792" cy="1353312"/>
          </a:xfrm>
          <a:prstGeom prst="roundRect">
            <a:avLst/>
          </a:prstGeom>
          <a:solidFill>
            <a:srgbClr val="F4F8F9"/>
          </a:solidFill>
          <a:ln w="8890">
            <a:solidFill>
              <a:srgbClr val="D9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Rounded Rectangle 36"/>
          <p:cNvSpPr/>
          <p:nvPr/>
        </p:nvSpPr>
        <p:spPr>
          <a:xfrm>
            <a:off x="7315200" y="3675887"/>
            <a:ext cx="2907792" cy="1353312"/>
          </a:xfrm>
          <a:prstGeom prst="roundRect">
            <a:avLst/>
          </a:prstGeom>
          <a:solidFill>
            <a:srgbClr val="F4F8F9"/>
          </a:solidFill>
          <a:ln w="8890">
            <a:solidFill>
              <a:srgbClr val="D9E1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TextBox 37"/>
          <p:cNvSpPr txBox="1"/>
          <p:nvPr/>
        </p:nvSpPr>
        <p:spPr>
          <a:xfrm>
            <a:off x="7462009" y="3818161"/>
            <a:ext cx="2961645" cy="978729"/>
          </a:xfrm>
          <a:prstGeom prst="rect">
            <a:avLst/>
          </a:prstGeom>
          <a:noFill/>
        </p:spPr>
        <p:txBody>
          <a:bodyPr wrap="none" lIns="27432" tIns="27432" rIns="27432" bIns="27432" anchor="ctr">
            <a:spAutoFit/>
          </a:bodyPr>
          <a:lstStyle/>
          <a:p>
            <a:r>
              <a:rPr lang="it-IT" sz="2000" b="1" dirty="0">
                <a:solidFill>
                  <a:srgbClr val="088F9E"/>
                </a:solidFill>
                <a:latin typeface="Calibri"/>
              </a:rPr>
              <a:t>Funding </a:t>
            </a:r>
            <a:r>
              <a:rPr lang="it-IT" sz="2000" b="1" dirty="0" err="1">
                <a:solidFill>
                  <a:srgbClr val="088F9E"/>
                </a:solidFill>
                <a:latin typeface="Calibri"/>
              </a:rPr>
              <a:t>adjusts</a:t>
            </a:r>
            <a:r>
              <a:rPr lang="it-IT" sz="2000" b="1" dirty="0">
                <a:solidFill>
                  <a:srgbClr val="088F9E"/>
                </a:solidFill>
                <a:latin typeface="Calibri"/>
              </a:rPr>
              <a:t> </a:t>
            </a:r>
            <a:r>
              <a:rPr lang="it-IT" sz="2000" b="1" dirty="0" err="1">
                <a:solidFill>
                  <a:srgbClr val="088F9E"/>
                </a:solidFill>
                <a:latin typeface="Calibri"/>
              </a:rPr>
              <a:t>as</a:t>
            </a:r>
            <a:endParaRPr lang="it-IT" sz="2000" b="1" dirty="0">
              <a:solidFill>
                <a:srgbClr val="088F9E"/>
              </a:solidFill>
              <a:latin typeface="Calibri"/>
            </a:endParaRPr>
          </a:p>
          <a:p>
            <a:r>
              <a:rPr lang="it-IT" sz="2000" b="1" dirty="0" err="1">
                <a:solidFill>
                  <a:srgbClr val="088F9E"/>
                </a:solidFill>
                <a:latin typeface="Calibri"/>
              </a:rPr>
              <a:t>observable</a:t>
            </a:r>
            <a:r>
              <a:rPr lang="it-IT" sz="2000" b="1" dirty="0">
                <a:solidFill>
                  <a:srgbClr val="088F9E"/>
                </a:solidFill>
                <a:latin typeface="Calibri"/>
              </a:rPr>
              <a:t> </a:t>
            </a:r>
            <a:r>
              <a:rPr lang="it-IT" sz="2000" b="1" dirty="0" err="1">
                <a:solidFill>
                  <a:srgbClr val="088F9E"/>
                </a:solidFill>
                <a:latin typeface="Calibri"/>
              </a:rPr>
              <a:t>conditions</a:t>
            </a:r>
            <a:endParaRPr lang="it-IT" sz="2000" b="1" dirty="0">
              <a:solidFill>
                <a:srgbClr val="088F9E"/>
              </a:solidFill>
              <a:latin typeface="Calibri"/>
            </a:endParaRPr>
          </a:p>
          <a:p>
            <a:r>
              <a:rPr lang="it-IT" sz="2000" b="1" dirty="0" err="1">
                <a:solidFill>
                  <a:srgbClr val="088F9E"/>
                </a:solidFill>
                <a:latin typeface="Calibri"/>
              </a:rPr>
              <a:t>change</a:t>
            </a:r>
            <a:r>
              <a:rPr lang="it-IT" sz="2000" b="1" dirty="0">
                <a:solidFill>
                  <a:srgbClr val="088F9E"/>
                </a:solidFill>
                <a:latin typeface="Calibri"/>
              </a:rPr>
              <a:t> / ex post </a:t>
            </a:r>
            <a:r>
              <a:rPr lang="it-IT" sz="2000" b="1" dirty="0" err="1">
                <a:solidFill>
                  <a:srgbClr val="088F9E"/>
                </a:solidFill>
                <a:latin typeface="Calibri"/>
              </a:rPr>
              <a:t>reopeners</a:t>
            </a:r>
            <a:endParaRPr lang="it-IT" sz="2000" b="1" dirty="0">
              <a:solidFill>
                <a:srgbClr val="088F9E"/>
              </a:solidFill>
              <a:latin typeface="Calibri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919521" y="3825250"/>
            <a:ext cx="2448684" cy="978729"/>
          </a:xfrm>
          <a:prstGeom prst="rect">
            <a:avLst/>
          </a:prstGeom>
          <a:noFill/>
        </p:spPr>
        <p:txBody>
          <a:bodyPr wrap="none" lIns="27432" tIns="27432" rIns="27432" bIns="27432" anchor="ctr">
            <a:spAutoFit/>
          </a:bodyPr>
          <a:lstStyle/>
          <a:p>
            <a:r>
              <a:rPr lang="it-IT" sz="2000" b="1" dirty="0" err="1">
                <a:solidFill>
                  <a:srgbClr val="088F9E"/>
                </a:solidFill>
                <a:latin typeface="Calibri"/>
              </a:rPr>
              <a:t>Incentived</a:t>
            </a:r>
            <a:r>
              <a:rPr lang="it-IT" sz="2000" b="1" dirty="0">
                <a:solidFill>
                  <a:srgbClr val="088F9E"/>
                </a:solidFill>
                <a:latin typeface="Calibri"/>
              </a:rPr>
              <a:t> </a:t>
            </a:r>
            <a:r>
              <a:rPr lang="it-IT" sz="2000" b="1" dirty="0" err="1">
                <a:solidFill>
                  <a:srgbClr val="088F9E"/>
                </a:solidFill>
                <a:latin typeface="Calibri"/>
              </a:rPr>
              <a:t>based</a:t>
            </a:r>
            <a:endParaRPr lang="it-IT" sz="2000" b="1" dirty="0">
              <a:solidFill>
                <a:srgbClr val="088F9E"/>
              </a:solidFill>
              <a:latin typeface="Calibri"/>
            </a:endParaRPr>
          </a:p>
          <a:p>
            <a:r>
              <a:rPr lang="it-IT" sz="2000" b="1" dirty="0">
                <a:solidFill>
                  <a:srgbClr val="088F9E"/>
                </a:solidFill>
                <a:latin typeface="Calibri"/>
              </a:rPr>
              <a:t>framework for </a:t>
            </a:r>
            <a:r>
              <a:rPr lang="it-IT" sz="2000" b="1" dirty="0" err="1">
                <a:solidFill>
                  <a:srgbClr val="088F9E"/>
                </a:solidFill>
                <a:latin typeface="Calibri"/>
              </a:rPr>
              <a:t>flexible</a:t>
            </a:r>
            <a:endParaRPr lang="it-IT" sz="2000" b="1" dirty="0">
              <a:solidFill>
                <a:srgbClr val="088F9E"/>
              </a:solidFill>
              <a:latin typeface="Calibri"/>
            </a:endParaRPr>
          </a:p>
          <a:p>
            <a:r>
              <a:rPr lang="it-IT" sz="2000" b="1" dirty="0" err="1">
                <a:solidFill>
                  <a:srgbClr val="088F9E"/>
                </a:solidFill>
                <a:latin typeface="Calibri"/>
              </a:rPr>
              <a:t>solutons</a:t>
            </a:r>
            <a:endParaRPr lang="it-IT" sz="2000" b="1" dirty="0">
              <a:solidFill>
                <a:srgbClr val="088F9E"/>
              </a:solidFill>
              <a:latin typeface="Calibri"/>
            </a:endParaRPr>
          </a:p>
        </p:txBody>
      </p:sp>
      <p:sp>
        <p:nvSpPr>
          <p:cNvPr id="41" name="Rounded Rectangle 40"/>
          <p:cNvSpPr/>
          <p:nvPr/>
        </p:nvSpPr>
        <p:spPr>
          <a:xfrm>
            <a:off x="786384" y="5285232"/>
            <a:ext cx="10332720" cy="566928"/>
          </a:xfrm>
          <a:prstGeom prst="roundRect">
            <a:avLst/>
          </a:prstGeom>
          <a:solidFill>
            <a:srgbClr val="088F9E"/>
          </a:solidFill>
          <a:ln w="6350">
            <a:solidFill>
              <a:srgbClr val="088F9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TextBox 41"/>
          <p:cNvSpPr txBox="1"/>
          <p:nvPr/>
        </p:nvSpPr>
        <p:spPr>
          <a:xfrm>
            <a:off x="2971511" y="5377964"/>
            <a:ext cx="5962466" cy="363176"/>
          </a:xfrm>
          <a:prstGeom prst="rect">
            <a:avLst/>
          </a:prstGeom>
          <a:noFill/>
        </p:spPr>
        <p:txBody>
          <a:bodyPr wrap="none" lIns="27432" tIns="27432" rIns="27432" bIns="27432" anchor="ctr">
            <a:spAutoFit/>
          </a:bodyPr>
          <a:lstStyle/>
          <a:p>
            <a:pPr algn="ctr"/>
            <a:r>
              <a:rPr sz="2000" b="1" i="0" dirty="0">
                <a:solidFill>
                  <a:srgbClr val="FFFFFF"/>
                </a:solidFill>
                <a:latin typeface="Calibri"/>
              </a:rPr>
              <a:t>Stable objectives and rules</a:t>
            </a:r>
            <a:r>
              <a:rPr lang="it-IT" sz="2000" b="1" i="0" dirty="0">
                <a:solidFill>
                  <a:srgbClr val="FFFFFF"/>
                </a:solidFill>
                <a:latin typeface="Calibri"/>
              </a:rPr>
              <a:t> -</a:t>
            </a:r>
            <a:r>
              <a:rPr sz="2000" b="1" i="0" dirty="0">
                <a:solidFill>
                  <a:srgbClr val="FFFFFF"/>
                </a:solidFill>
                <a:latin typeface="Calibri"/>
              </a:rPr>
              <a:t>  Adaptive implementation</a:t>
            </a:r>
          </a:p>
        </p:txBody>
      </p:sp>
      <p:sp>
        <p:nvSpPr>
          <p:cNvPr id="45" name="TextBox 37">
            <a:extLst>
              <a:ext uri="{FF2B5EF4-FFF2-40B4-BE49-F238E27FC236}">
                <a16:creationId xmlns:a16="http://schemas.microsoft.com/office/drawing/2014/main" id="{195D1FC7-A637-C523-F773-5DF889C7639F}"/>
              </a:ext>
            </a:extLst>
          </p:cNvPr>
          <p:cNvSpPr txBox="1"/>
          <p:nvPr/>
        </p:nvSpPr>
        <p:spPr>
          <a:xfrm>
            <a:off x="4148751" y="3809607"/>
            <a:ext cx="2818977" cy="670953"/>
          </a:xfrm>
          <a:prstGeom prst="rect">
            <a:avLst/>
          </a:prstGeom>
          <a:noFill/>
        </p:spPr>
        <p:txBody>
          <a:bodyPr wrap="none" lIns="27432" tIns="27432" rIns="27432" bIns="27432" anchor="ctr">
            <a:spAutoFit/>
          </a:bodyPr>
          <a:lstStyle/>
          <a:p>
            <a:r>
              <a:rPr lang="it-IT" sz="2000" b="1" dirty="0" err="1">
                <a:solidFill>
                  <a:srgbClr val="088F9E"/>
                </a:solidFill>
                <a:latin typeface="Calibri"/>
              </a:rPr>
              <a:t>Avoid</a:t>
            </a:r>
            <a:r>
              <a:rPr lang="it-IT" sz="2000" b="1" dirty="0">
                <a:solidFill>
                  <a:srgbClr val="088F9E"/>
                </a:solidFill>
                <a:latin typeface="Calibri"/>
              </a:rPr>
              <a:t> full </a:t>
            </a:r>
            <a:r>
              <a:rPr lang="it-IT" sz="2000" b="1" dirty="0" err="1">
                <a:solidFill>
                  <a:srgbClr val="088F9E"/>
                </a:solidFill>
                <a:latin typeface="Calibri"/>
              </a:rPr>
              <a:t>upfront</a:t>
            </a:r>
            <a:r>
              <a:rPr lang="it-IT" sz="2000" b="1" dirty="0">
                <a:solidFill>
                  <a:srgbClr val="088F9E"/>
                </a:solidFill>
                <a:latin typeface="Calibri"/>
              </a:rPr>
              <a:t> funding</a:t>
            </a:r>
          </a:p>
          <a:p>
            <a:r>
              <a:rPr lang="it-IT" sz="2000" b="1" dirty="0">
                <a:solidFill>
                  <a:srgbClr val="088F9E"/>
                </a:solidFill>
                <a:latin typeface="Calibri"/>
              </a:rPr>
              <a:t>of load-</a:t>
            </a:r>
            <a:r>
              <a:rPr lang="it-IT" sz="2000" b="1" dirty="0" err="1">
                <a:solidFill>
                  <a:srgbClr val="088F9E"/>
                </a:solidFill>
                <a:latin typeface="Calibri"/>
              </a:rPr>
              <a:t>related</a:t>
            </a:r>
            <a:r>
              <a:rPr lang="it-IT" sz="2000" b="1" dirty="0">
                <a:solidFill>
                  <a:srgbClr val="088F9E"/>
                </a:solidFill>
                <a:latin typeface="Calibri"/>
              </a:rPr>
              <a:t> plans 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2495550" y="2783438"/>
            <a:ext cx="7191375" cy="1504950"/>
          </a:xfrm>
        </p:spPr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13" name="Subtitle 1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Thanks for your attention</a:t>
            </a:r>
          </a:p>
        </p:txBody>
      </p:sp>
    </p:spTree>
    <p:extLst>
      <p:ext uri="{BB962C8B-B14F-4D97-AF65-F5344CB8AC3E}">
        <p14:creationId xmlns:p14="http://schemas.microsoft.com/office/powerpoint/2010/main" val="819531720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_Layout_A.potx" id="{39357919-00BF-4C1C-A87D-41BFFECE8E9C}" vid="{BBEB27A1-AEBE-417E-81A2-D0BBD5F55F57}"/>
    </a:ext>
  </a:extLst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_Layout_A.potx" id="{39357919-00BF-4C1C-A87D-41BFFECE8E9C}" vid="{8C226875-6CD7-40DC-AAE8-E9C3AF57E372}"/>
    </a:ext>
  </a:extLst>
</a:theme>
</file>

<file path=ppt/theme/theme3.xml><?xml version="1.0" encoding="utf-8"?>
<a:theme xmlns:a="http://schemas.openxmlformats.org/drawingml/2006/main" name="4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_Layout_A.potx" id="{39357919-00BF-4C1C-A87D-41BFFECE8E9C}" vid="{F0F02B73-0467-4569-997D-96681EADD5CA}"/>
    </a:ext>
  </a:extLst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4282</TotalTime>
  <Words>387</Words>
  <Application>Microsoft Macintosh PowerPoint</Application>
  <PresentationFormat>Personalizzato</PresentationFormat>
  <Paragraphs>82</Paragraphs>
  <Slides>6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3</vt:i4>
      </vt:variant>
      <vt:variant>
        <vt:lpstr>Titoli diapositive</vt:lpstr>
      </vt:variant>
      <vt:variant>
        <vt:i4>6</vt:i4>
      </vt:variant>
    </vt:vector>
  </HeadingPairs>
  <TitlesOfParts>
    <vt:vector size="12" baseType="lpstr">
      <vt:lpstr>Inter-Regular</vt:lpstr>
      <vt:lpstr>Arial</vt:lpstr>
      <vt:lpstr>Calibri</vt:lpstr>
      <vt:lpstr>Custom Design</vt:lpstr>
      <vt:lpstr>1_Custom Design</vt:lpstr>
      <vt:lpstr>4_Custom Design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Lena</dc:creator>
  <cp:lastModifiedBy>POLETTI, CLARA</cp:lastModifiedBy>
  <cp:revision>18</cp:revision>
  <dcterms:created xsi:type="dcterms:W3CDTF">2026-05-14T13:05:40Z</dcterms:created>
  <dcterms:modified xsi:type="dcterms:W3CDTF">2026-09-17T08:41:35Z</dcterms:modified>
</cp:coreProperties>
</file>